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p:regular r:id="rId37"/>
      <p:bold r:id="rId38"/>
      <p:italic r:id="rId39"/>
      <p:boldItalic r:id="rId40"/>
    </p:embeddedFont>
    <p:embeddedFont>
      <p:font typeface="Montserrat"/>
      <p:regular r:id="rId41"/>
      <p:bold r:id="rId42"/>
      <p:italic r:id="rId43"/>
      <p:boldItalic r:id="rId44"/>
    </p:embeddedFont>
    <p:embeddedFont>
      <p:font typeface="Merriweather"/>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Montserrat-bold.fntdata"/><Relationship Id="rId41" Type="http://schemas.openxmlformats.org/officeDocument/2006/relationships/font" Target="fonts/Montserrat-regular.fntdata"/><Relationship Id="rId22" Type="http://schemas.openxmlformats.org/officeDocument/2006/relationships/slide" Target="slides/slide17.xml"/><Relationship Id="rId44" Type="http://schemas.openxmlformats.org/officeDocument/2006/relationships/font" Target="fonts/Montserrat-boldItalic.fntdata"/><Relationship Id="rId21" Type="http://schemas.openxmlformats.org/officeDocument/2006/relationships/slide" Target="slides/slide16.xml"/><Relationship Id="rId43" Type="http://schemas.openxmlformats.org/officeDocument/2006/relationships/font" Target="fonts/Montserrat-italic.fntdata"/><Relationship Id="rId24" Type="http://schemas.openxmlformats.org/officeDocument/2006/relationships/slide" Target="slides/slide19.xml"/><Relationship Id="rId46" Type="http://schemas.openxmlformats.org/officeDocument/2006/relationships/font" Target="fonts/Merriweather-bold.fntdata"/><Relationship Id="rId23" Type="http://schemas.openxmlformats.org/officeDocument/2006/relationships/slide" Target="slides/slide18.xml"/><Relationship Id="rId45" Type="http://schemas.openxmlformats.org/officeDocument/2006/relationships/font" Target="fonts/Merriweather-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Merriweather-boldItalic.fntdata"/><Relationship Id="rId25" Type="http://schemas.openxmlformats.org/officeDocument/2006/relationships/slide" Target="slides/slide20.xml"/><Relationship Id="rId47" Type="http://schemas.openxmlformats.org/officeDocument/2006/relationships/font" Target="fonts/Merriweather-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atisticshowto.com/tables/t-distribution-table/" TargetMode="External"/><Relationship Id="rId3" Type="http://schemas.openxmlformats.org/officeDocument/2006/relationships/hyperlink" Target="https://statisticsbyjim.com/hypothesis-testing/t-tests-t-values-t-distributions-probabilitie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hsisfun.com/data/confidence-interval-calculator.html" TargetMode="External"/><Relationship Id="rId3" Type="http://schemas.openxmlformats.org/officeDocument/2006/relationships/hyperlink" Target="https://www.theinformationlab.co.uk/2019/10/25/standard-errors-and-confidence-intervals-in-tableau/" TargetMode="External"/><Relationship Id="rId4" Type="http://schemas.openxmlformats.org/officeDocument/2006/relationships/hyperlink" Target="https://www.surveymonkey.co.uk/mp/margin-of-error-calculator/"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hsisfun.com/data/confidence-interval-calculator.html" TargetMode="External"/><Relationship Id="rId3" Type="http://schemas.openxmlformats.org/officeDocument/2006/relationships/hyperlink" Target="https://www.theinformationlab.co.uk/2019/10/25/standard-errors-and-confidence-intervals-in-tableau/" TargetMode="External"/><Relationship Id="rId4" Type="http://schemas.openxmlformats.org/officeDocument/2006/relationships/hyperlink" Target="https://www.surveymonkey.co.uk/mp/margin-of-error-calculator/"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hsisfun.com/data/confidence-interval-calculator.html" TargetMode="External"/><Relationship Id="rId3" Type="http://schemas.openxmlformats.org/officeDocument/2006/relationships/hyperlink" Target="https://www.theinformationlab.co.uk/2019/10/25/standard-errors-and-confidence-intervals-in-tableau/" TargetMode="External"/><Relationship Id="rId4" Type="http://schemas.openxmlformats.org/officeDocument/2006/relationships/hyperlink" Target="https://www.surveymonkey.co.uk/mp/margin-of-error-calculator/"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hsisfun.com/data/confidence-interval-calculator.html" TargetMode="External"/><Relationship Id="rId3" Type="http://schemas.openxmlformats.org/officeDocument/2006/relationships/hyperlink" Target="https://www.theinformationlab.co.uk/2019/10/25/standard-errors-and-confidence-intervals-in-tableau/" TargetMode="External"/><Relationship Id="rId4" Type="http://schemas.openxmlformats.org/officeDocument/2006/relationships/hyperlink" Target="https://www.surveymonkey.co.uk/mp/margin-of-error-calculator/"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b020bd33b8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b020bd33b8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020bd33b8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020bd33b8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108 positive mammograms. 9 have cancer </a:t>
            </a:r>
            <a:endParaRPr sz="1400">
              <a:solidFill>
                <a:schemeClr val="dk1"/>
              </a:solidFill>
            </a:endParaRPr>
          </a:p>
          <a:p>
            <a:pPr indent="0" lvl="0" marL="0" rtl="0" algn="l">
              <a:spcBef>
                <a:spcPts val="0"/>
              </a:spcBef>
              <a:spcAft>
                <a:spcPts val="0"/>
              </a:spcAft>
              <a:buNone/>
            </a:pPr>
            <a:r>
              <a:rPr lang="en" sz="1400">
                <a:solidFill>
                  <a:schemeClr val="dk1"/>
                </a:solidFill>
              </a:rPr>
              <a:t>9/108- so 8% prob. Not same as 90% accuracy. Prosecutors fallacy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020bd33b8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020bd33b8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13d449ee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13d449ee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d13d449ee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d13d449ee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13d449ee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13d449ee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020bd33b8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020bd33b8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D5156"/>
                </a:solidFill>
                <a:highlight>
                  <a:srgbClr val="FFFFFF"/>
                </a:highlight>
              </a:rPr>
              <a:t>In statistical hypothesis testing, a type I error is the rejection of a true null hypothesis, while a type II error is the non-rejection of a false null hypothesis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020bd33b8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020bd33b8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Guidance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020bd33b8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b020bd33b8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 analysis of covariance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020bd33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020bd33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020bd33b8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020bd33b8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do not have the complete data.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b020bd33b8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b020bd33b8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b020bd33b8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b020bd33b8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020bd33b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020bd33b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https://www.statisticshowto.com/tables/t-distribution-table/</a:t>
            </a:r>
            <a:endParaRPr/>
          </a:p>
          <a:p>
            <a:pPr indent="0" lvl="0" marL="0" rtl="0" algn="l">
              <a:spcBef>
                <a:spcPts val="0"/>
              </a:spcBef>
              <a:spcAft>
                <a:spcPts val="0"/>
              </a:spcAft>
              <a:buNone/>
            </a:pPr>
            <a:r>
              <a:rPr lang="en" u="sng">
                <a:solidFill>
                  <a:schemeClr val="hlink"/>
                </a:solidFill>
                <a:hlinkClick r:id="rId3"/>
              </a:rPr>
              <a:t>https://statisticsbyjim.com/hypothesis-testing/t-tests-t-values-t-distributions-probabilities/</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13d449ee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13d449ee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020bd33b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020bd33b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02124"/>
                </a:solidFill>
                <a:highlight>
                  <a:srgbClr val="FFFFFF"/>
                </a:highlight>
              </a:rPr>
              <a:t>Typically, the </a:t>
            </a:r>
            <a:r>
              <a:rPr b="1" lang="en" sz="1050">
                <a:solidFill>
                  <a:srgbClr val="202124"/>
                </a:solidFill>
                <a:highlight>
                  <a:srgbClr val="FFFFFF"/>
                </a:highlight>
              </a:rPr>
              <a:t>degrees of freedom</a:t>
            </a:r>
            <a:r>
              <a:rPr lang="en" sz="1050">
                <a:solidFill>
                  <a:srgbClr val="202124"/>
                </a:solidFill>
                <a:highlight>
                  <a:srgbClr val="FFFFFF"/>
                </a:highlight>
              </a:rPr>
              <a:t> equal your sample size minus the number of parameters you need to </a:t>
            </a:r>
            <a:r>
              <a:rPr b="1" lang="en" sz="1050">
                <a:solidFill>
                  <a:srgbClr val="202124"/>
                </a:solidFill>
                <a:highlight>
                  <a:srgbClr val="FFFFFF"/>
                </a:highlight>
              </a:rPr>
              <a:t>calculate</a:t>
            </a:r>
            <a:r>
              <a:rPr lang="en" sz="1050">
                <a:solidFill>
                  <a:srgbClr val="202124"/>
                </a:solidFill>
                <a:highlight>
                  <a:srgbClr val="FFFFFF"/>
                </a:highlight>
              </a:rPr>
              <a:t> during an analysis. It is usually a positive whole number. </a:t>
            </a:r>
            <a:r>
              <a:rPr b="1" lang="en" sz="1050">
                <a:solidFill>
                  <a:srgbClr val="202124"/>
                </a:solidFill>
                <a:highlight>
                  <a:srgbClr val="FFFFFF"/>
                </a:highlight>
              </a:rPr>
              <a:t>Degrees of freedom</a:t>
            </a:r>
            <a:r>
              <a:rPr lang="en" sz="1050">
                <a:solidFill>
                  <a:srgbClr val="202124"/>
                </a:solidFill>
                <a:highlight>
                  <a:srgbClr val="FFFFFF"/>
                </a:highlight>
              </a:rPr>
              <a:t> is a combination of how much data you have and how many parameters you need to estimate.</a:t>
            </a:r>
            <a:endParaRPr sz="1050">
              <a:solidFill>
                <a:srgbClr val="202124"/>
              </a:solidFill>
              <a:highlight>
                <a:srgbClr val="FFFFFF"/>
              </a:highlight>
            </a:endParaRPr>
          </a:p>
          <a:p>
            <a:pPr indent="0" lvl="0" marL="0" rtl="0" algn="l">
              <a:spcBef>
                <a:spcPts val="0"/>
              </a:spcBef>
              <a:spcAft>
                <a:spcPts val="0"/>
              </a:spcAft>
              <a:buNone/>
            </a:pPr>
            <a:r>
              <a:rPr lang="en" sz="1050">
                <a:solidFill>
                  <a:srgbClr val="202124"/>
                </a:solidFill>
                <a:highlight>
                  <a:srgbClr val="FFFFFF"/>
                </a:highlight>
              </a:rPr>
              <a:t>T tables </a:t>
            </a:r>
            <a:endParaRPr sz="105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202124"/>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020bd33b8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020bd33b8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020bd33b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b020bd33b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b020bd33b8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b020bd33b8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https://www.mathsisfun.com/data/confidence-interval-calculator.html</a:t>
            </a:r>
            <a:endParaRPr/>
          </a:p>
          <a:p>
            <a:pPr indent="0" lvl="0" marL="0" rtl="0" algn="l">
              <a:spcBef>
                <a:spcPts val="0"/>
              </a:spcBef>
              <a:spcAft>
                <a:spcPts val="0"/>
              </a:spcAft>
              <a:buNone/>
            </a:pPr>
            <a:r>
              <a:rPr lang="en" u="sng">
                <a:solidFill>
                  <a:schemeClr val="hlink"/>
                </a:solidFill>
                <a:hlinkClick r:id="rId3"/>
              </a:rPr>
              <a:t>https://www.theinformationlab.co.uk/2019/10/25/standard-errors-and-confidence-intervals-in-tableau/</a:t>
            </a:r>
            <a:r>
              <a:rPr lang="en"/>
              <a:t> </a:t>
            </a:r>
            <a:endParaRPr/>
          </a:p>
          <a:p>
            <a:pPr indent="0" lvl="0" marL="0" rtl="0" algn="l">
              <a:spcBef>
                <a:spcPts val="0"/>
              </a:spcBef>
              <a:spcAft>
                <a:spcPts val="0"/>
              </a:spcAft>
              <a:buNone/>
            </a:pPr>
            <a:r>
              <a:rPr lang="en" u="sng">
                <a:solidFill>
                  <a:schemeClr val="hlink"/>
                </a:solidFill>
                <a:hlinkClick r:id="rId4"/>
              </a:rPr>
              <a:t>https://www.surveymonkey.co.uk/mp/margin-of-error-calculator/</a:t>
            </a:r>
            <a:r>
              <a:rPr lang="en"/>
              <a: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13d449ee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13d449ee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https://www.mathsisfun.com/data/confidence-interval-calculator.html</a:t>
            </a:r>
            <a:endParaRPr/>
          </a:p>
          <a:p>
            <a:pPr indent="0" lvl="0" marL="0" rtl="0" algn="l">
              <a:spcBef>
                <a:spcPts val="0"/>
              </a:spcBef>
              <a:spcAft>
                <a:spcPts val="0"/>
              </a:spcAft>
              <a:buNone/>
            </a:pPr>
            <a:r>
              <a:rPr lang="en" u="sng">
                <a:solidFill>
                  <a:schemeClr val="hlink"/>
                </a:solidFill>
                <a:hlinkClick r:id="rId3"/>
              </a:rPr>
              <a:t>https://www.theinformationlab.co.uk/2019/10/25/standard-errors-and-confidence-intervals-in-tableau/</a:t>
            </a:r>
            <a:r>
              <a:rPr lang="en"/>
              <a:t> </a:t>
            </a:r>
            <a:endParaRPr/>
          </a:p>
          <a:p>
            <a:pPr indent="0" lvl="0" marL="0" rtl="0" algn="l">
              <a:spcBef>
                <a:spcPts val="0"/>
              </a:spcBef>
              <a:spcAft>
                <a:spcPts val="0"/>
              </a:spcAft>
              <a:buNone/>
            </a:pPr>
            <a:r>
              <a:rPr lang="en" u="sng">
                <a:solidFill>
                  <a:schemeClr val="hlink"/>
                </a:solidFill>
                <a:hlinkClick r:id="rId4"/>
              </a:rPr>
              <a:t>https://www.surveymonkey.co.uk/mp/margin-of-error-calculator/</a:t>
            </a:r>
            <a:r>
              <a:rPr lang="en"/>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d13d449ee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d13d449ee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https://www.mathsisfun.com/data/confidence-interval-calculator.html</a:t>
            </a:r>
            <a:endParaRPr/>
          </a:p>
          <a:p>
            <a:pPr indent="0" lvl="0" marL="0" rtl="0" algn="l">
              <a:spcBef>
                <a:spcPts val="0"/>
              </a:spcBef>
              <a:spcAft>
                <a:spcPts val="0"/>
              </a:spcAft>
              <a:buNone/>
            </a:pPr>
            <a:r>
              <a:rPr lang="en" u="sng">
                <a:solidFill>
                  <a:schemeClr val="hlink"/>
                </a:solidFill>
                <a:hlinkClick r:id="rId3"/>
              </a:rPr>
              <a:t>https://www.theinformationlab.co.uk/2019/10/25/standard-errors-and-confidence-intervals-in-tableau/</a:t>
            </a:r>
            <a:r>
              <a:rPr lang="en"/>
              <a:t> </a:t>
            </a:r>
            <a:endParaRPr/>
          </a:p>
          <a:p>
            <a:pPr indent="0" lvl="0" marL="0" rtl="0" algn="l">
              <a:spcBef>
                <a:spcPts val="0"/>
              </a:spcBef>
              <a:spcAft>
                <a:spcPts val="0"/>
              </a:spcAft>
              <a:buNone/>
            </a:pPr>
            <a:r>
              <a:rPr lang="en" u="sng">
                <a:solidFill>
                  <a:schemeClr val="hlink"/>
                </a:solidFill>
                <a:hlinkClick r:id="rId4"/>
              </a:rPr>
              <a:t>https://www.surveymonkey.co.uk/mp/margin-of-error-calculator/</a:t>
            </a:r>
            <a:r>
              <a:rPr lang="en"/>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13d449ee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13d449ee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13d449ee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13d449ee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13d449ee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d13d449ee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https://www.mathsisfun.com/data/confidence-interval-calculator.html</a:t>
            </a:r>
            <a:endParaRPr/>
          </a:p>
          <a:p>
            <a:pPr indent="0" lvl="0" marL="0" rtl="0" algn="l">
              <a:spcBef>
                <a:spcPts val="0"/>
              </a:spcBef>
              <a:spcAft>
                <a:spcPts val="0"/>
              </a:spcAft>
              <a:buNone/>
            </a:pPr>
            <a:r>
              <a:rPr lang="en" u="sng">
                <a:solidFill>
                  <a:schemeClr val="hlink"/>
                </a:solidFill>
                <a:hlinkClick r:id="rId3"/>
              </a:rPr>
              <a:t>https://www.theinformationlab.co.uk/2019/10/25/standard-errors-and-confidence-intervals-in-tableau/</a:t>
            </a:r>
            <a:r>
              <a:rPr lang="en"/>
              <a:t> </a:t>
            </a:r>
            <a:endParaRPr/>
          </a:p>
          <a:p>
            <a:pPr indent="0" lvl="0" marL="0" rtl="0" algn="l">
              <a:spcBef>
                <a:spcPts val="0"/>
              </a:spcBef>
              <a:spcAft>
                <a:spcPts val="0"/>
              </a:spcAft>
              <a:buNone/>
            </a:pPr>
            <a:r>
              <a:rPr lang="en" u="sng">
                <a:solidFill>
                  <a:schemeClr val="hlink"/>
                </a:solidFill>
                <a:hlinkClick r:id="rId4"/>
              </a:rPr>
              <a:t>https://www.surveymonkey.co.uk/mp/margin-of-error-calculator/</a:t>
            </a:r>
            <a:r>
              <a:rPr lang="en"/>
              <a: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020bd33b8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b020bd33b8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13d449ee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13d449ee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Misconceptions about probability may include: 1. All events are equally likely 2. Later events may be affected by or compensate for earlier ones 3. When determining probability from statistical data, simple size is irrelevant 4. Results of games of skill are unaffected by the nature of the participants 5. “Lucky/Unlucky” numbers, etc. can influence random events 6. In random events involving selection, results are dependent on numbers rather than ratios 7. If events are random then the results of a series of independent events are equally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d13d449ee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d13d449ee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d13d449ee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d13d449ee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13d449ee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13d449ee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50">
                <a:solidFill>
                  <a:srgbClr val="262626"/>
                </a:solidFill>
                <a:highlight>
                  <a:srgbClr val="FFFFFF"/>
                </a:highlight>
                <a:latin typeface="Merriweather"/>
                <a:ea typeface="Merriweather"/>
                <a:cs typeface="Merriweather"/>
                <a:sym typeface="Merriweather"/>
              </a:rPr>
              <a:t>The expectation that the patterns and characteristics within a small sample will be representative of the population as a whole is called the law of small numbers.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13d449e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d13d449e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020bd33b8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020bd33b8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108 positive mammograms. 9 have cancer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9/108- so 8% prob. Not same as 90% accuracy. Prosecutors fallacy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hyperlink" Target="https://www.statisticshowto.com/probability-and-statistics/hypothesis-testing/margin-of-error/#:~:text=for%20a%20Proportion-,What%20is%20a%20Margin%20of%20Error%3F,value%2095%25%20of%20the%20time." TargetMode="External"/><Relationship Id="rId5" Type="http://schemas.openxmlformats.org/officeDocument/2006/relationships/image" Target="../media/image27.png"/><Relationship Id="rId6"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672700" y="683050"/>
            <a:ext cx="7834200" cy="40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172B4D"/>
                </a:solidFill>
                <a:latin typeface="Montserrat"/>
                <a:ea typeface="Montserrat"/>
                <a:cs typeface="Montserrat"/>
                <a:sym typeface="Montserrat"/>
              </a:rPr>
              <a:t>U</a:t>
            </a:r>
            <a:r>
              <a:rPr b="1" lang="en" sz="1700">
                <a:solidFill>
                  <a:srgbClr val="172B4D"/>
                </a:solidFill>
                <a:latin typeface="Montserrat"/>
                <a:ea typeface="Montserrat"/>
                <a:cs typeface="Montserrat"/>
                <a:sym typeface="Montserrat"/>
              </a:rPr>
              <a:t>seful Stats for data analysts with data questions</a:t>
            </a:r>
            <a:endParaRPr b="1" sz="17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latin typeface="Roboto"/>
              <a:ea typeface="Roboto"/>
              <a:cs typeface="Roboto"/>
              <a:sym typeface="Roboto"/>
            </a:endParaRPr>
          </a:p>
          <a:p>
            <a:pPr indent="-330200" lvl="0" marL="457200" rtl="0" algn="l">
              <a:lnSpc>
                <a:spcPct val="200000"/>
              </a:lnSpc>
              <a:spcBef>
                <a:spcPts val="0"/>
              </a:spcBef>
              <a:spcAft>
                <a:spcPts val="0"/>
              </a:spcAft>
              <a:buClr>
                <a:srgbClr val="172B4D"/>
              </a:buClr>
              <a:buSzPts val="1600"/>
              <a:buFont typeface="Montserrat"/>
              <a:buAutoNum type="arabicPeriod"/>
            </a:pPr>
            <a:r>
              <a:rPr b="1" lang="en" sz="1600">
                <a:solidFill>
                  <a:srgbClr val="172B4D"/>
                </a:solidFill>
                <a:latin typeface="Montserrat"/>
                <a:ea typeface="Montserrat"/>
                <a:cs typeface="Montserrat"/>
                <a:sym typeface="Montserrat"/>
              </a:rPr>
              <a:t>Probability -</a:t>
            </a:r>
            <a:r>
              <a:rPr lang="en" sz="1600">
                <a:solidFill>
                  <a:srgbClr val="172B4D"/>
                </a:solidFill>
                <a:latin typeface="Montserrat"/>
                <a:ea typeface="Montserrat"/>
                <a:cs typeface="Montserrat"/>
                <a:sym typeface="Montserrat"/>
              </a:rPr>
              <a:t> problems, common misconceptions </a:t>
            </a:r>
            <a:r>
              <a:rPr lang="en" sz="1600">
                <a:solidFill>
                  <a:srgbClr val="172B4D"/>
                </a:solidFill>
                <a:latin typeface="Montserrat"/>
                <a:ea typeface="Montserrat"/>
                <a:cs typeface="Montserrat"/>
                <a:sym typeface="Montserrat"/>
              </a:rPr>
              <a:t>+ conditional probability</a:t>
            </a:r>
            <a:endParaRPr sz="1600">
              <a:solidFill>
                <a:srgbClr val="172B4D"/>
              </a:solidFill>
              <a:latin typeface="Montserrat"/>
              <a:ea typeface="Montserrat"/>
              <a:cs typeface="Montserrat"/>
              <a:sym typeface="Montserrat"/>
            </a:endParaRPr>
          </a:p>
          <a:p>
            <a:pPr indent="-330200" lvl="0" marL="457200" rtl="0" algn="l">
              <a:lnSpc>
                <a:spcPct val="200000"/>
              </a:lnSpc>
              <a:spcBef>
                <a:spcPts val="0"/>
              </a:spcBef>
              <a:spcAft>
                <a:spcPts val="0"/>
              </a:spcAft>
              <a:buClr>
                <a:srgbClr val="172B4D"/>
              </a:buClr>
              <a:buSzPts val="1600"/>
              <a:buFont typeface="Montserrat"/>
              <a:buAutoNum type="arabicPeriod"/>
            </a:pPr>
            <a:r>
              <a:rPr b="1" lang="en" sz="1600">
                <a:solidFill>
                  <a:srgbClr val="172B4D"/>
                </a:solidFill>
                <a:latin typeface="Montserrat"/>
                <a:ea typeface="Montserrat"/>
                <a:cs typeface="Montserrat"/>
                <a:sym typeface="Montserrat"/>
              </a:rPr>
              <a:t>Hypothesis forming and testing</a:t>
            </a:r>
            <a:endParaRPr sz="1600">
              <a:solidFill>
                <a:srgbClr val="172B4D"/>
              </a:solidFill>
              <a:latin typeface="Montserrat"/>
              <a:ea typeface="Montserrat"/>
              <a:cs typeface="Montserrat"/>
              <a:sym typeface="Montserrat"/>
            </a:endParaRPr>
          </a:p>
          <a:p>
            <a:pPr indent="-330200" lvl="0" marL="457200" rtl="0" algn="l">
              <a:lnSpc>
                <a:spcPct val="200000"/>
              </a:lnSpc>
              <a:spcBef>
                <a:spcPts val="0"/>
              </a:spcBef>
              <a:spcAft>
                <a:spcPts val="0"/>
              </a:spcAft>
              <a:buClr>
                <a:srgbClr val="172B4D"/>
              </a:buClr>
              <a:buSzPts val="1600"/>
              <a:buFont typeface="Montserrat"/>
              <a:buAutoNum type="arabicPeriod"/>
            </a:pPr>
            <a:r>
              <a:rPr b="1" lang="en" sz="1600">
                <a:solidFill>
                  <a:srgbClr val="172B4D"/>
                </a:solidFill>
                <a:latin typeface="Montserrat"/>
                <a:ea typeface="Montserrat"/>
                <a:cs typeface="Montserrat"/>
                <a:sym typeface="Montserrat"/>
              </a:rPr>
              <a:t>Making an inference about a population</a:t>
            </a:r>
            <a:r>
              <a:rPr lang="en" sz="1600">
                <a:solidFill>
                  <a:srgbClr val="172B4D"/>
                </a:solidFill>
                <a:latin typeface="Montserrat"/>
                <a:ea typeface="Montserrat"/>
                <a:cs typeface="Montserrat"/>
                <a:sym typeface="Montserrat"/>
              </a:rPr>
              <a:t> based on sample data</a:t>
            </a:r>
            <a:endParaRPr sz="1600">
              <a:solidFill>
                <a:srgbClr val="172B4D"/>
              </a:solidFill>
              <a:latin typeface="Montserrat"/>
              <a:ea typeface="Montserrat"/>
              <a:cs typeface="Montserrat"/>
              <a:sym typeface="Montserrat"/>
            </a:endParaRPr>
          </a:p>
          <a:p>
            <a:pPr indent="-330200" lvl="1" marL="914400" rtl="0" algn="l">
              <a:lnSpc>
                <a:spcPct val="200000"/>
              </a:lnSpc>
              <a:spcBef>
                <a:spcPts val="0"/>
              </a:spcBef>
              <a:spcAft>
                <a:spcPts val="0"/>
              </a:spcAft>
              <a:buClr>
                <a:srgbClr val="172B4D"/>
              </a:buClr>
              <a:buSzPts val="1600"/>
              <a:buFont typeface="Montserrat"/>
              <a:buAutoNum type="alphaLcPeriod"/>
            </a:pPr>
            <a:r>
              <a:rPr lang="en" sz="1600">
                <a:solidFill>
                  <a:srgbClr val="172B4D"/>
                </a:solidFill>
                <a:latin typeface="Montserrat"/>
                <a:ea typeface="Montserrat"/>
                <a:cs typeface="Montserrat"/>
                <a:sym typeface="Montserrat"/>
              </a:rPr>
              <a:t>T tests and P values </a:t>
            </a:r>
            <a:endParaRPr sz="1600">
              <a:solidFill>
                <a:srgbClr val="172B4D"/>
              </a:solidFill>
              <a:latin typeface="Montserrat"/>
              <a:ea typeface="Montserrat"/>
              <a:cs typeface="Montserrat"/>
              <a:sym typeface="Montserrat"/>
            </a:endParaRPr>
          </a:p>
          <a:p>
            <a:pPr indent="-330200" lvl="0" marL="457200" rtl="0" algn="l">
              <a:lnSpc>
                <a:spcPct val="200000"/>
              </a:lnSpc>
              <a:spcBef>
                <a:spcPts val="0"/>
              </a:spcBef>
              <a:spcAft>
                <a:spcPts val="0"/>
              </a:spcAft>
              <a:buClr>
                <a:srgbClr val="172B4D"/>
              </a:buClr>
              <a:buSzPts val="1600"/>
              <a:buFont typeface="Montserrat"/>
              <a:buAutoNum type="arabicPeriod"/>
            </a:pPr>
            <a:r>
              <a:rPr b="1" lang="en" sz="1600">
                <a:solidFill>
                  <a:srgbClr val="172B4D"/>
                </a:solidFill>
                <a:latin typeface="Montserrat"/>
                <a:ea typeface="Montserrat"/>
                <a:cs typeface="Montserrat"/>
                <a:sym typeface="Montserrat"/>
              </a:rPr>
              <a:t>Addressing </a:t>
            </a:r>
            <a:r>
              <a:rPr b="1" lang="en" sz="1600">
                <a:solidFill>
                  <a:srgbClr val="172B4D"/>
                </a:solidFill>
                <a:latin typeface="Montserrat"/>
                <a:ea typeface="Montserrat"/>
                <a:cs typeface="Montserrat"/>
                <a:sym typeface="Montserrat"/>
              </a:rPr>
              <a:t>uncertainty </a:t>
            </a:r>
            <a:r>
              <a:rPr lang="en" sz="1600">
                <a:solidFill>
                  <a:srgbClr val="172B4D"/>
                </a:solidFill>
                <a:latin typeface="Montserrat"/>
                <a:ea typeface="Montserrat"/>
                <a:cs typeface="Montserrat"/>
                <a:sym typeface="Montserrat"/>
              </a:rPr>
              <a:t>- why confidence intervals are useful</a:t>
            </a:r>
            <a:endParaRPr sz="1600">
              <a:solidFill>
                <a:srgbClr val="172B4D"/>
              </a:solidFill>
              <a:latin typeface="Montserrat"/>
              <a:ea typeface="Montserrat"/>
              <a:cs typeface="Montserrat"/>
              <a:sym typeface="Montserrat"/>
            </a:endParaRPr>
          </a:p>
          <a:p>
            <a:pPr indent="-330200" lvl="0" marL="457200" rtl="0" algn="l">
              <a:lnSpc>
                <a:spcPct val="200000"/>
              </a:lnSpc>
              <a:spcBef>
                <a:spcPts val="0"/>
              </a:spcBef>
              <a:spcAft>
                <a:spcPts val="0"/>
              </a:spcAft>
              <a:buClr>
                <a:srgbClr val="172B4D"/>
              </a:buClr>
              <a:buSzPts val="1600"/>
              <a:buFont typeface="Montserrat"/>
              <a:buAutoNum type="arabicPeriod"/>
            </a:pPr>
            <a:r>
              <a:rPr lang="en" sz="1600">
                <a:solidFill>
                  <a:srgbClr val="172B4D"/>
                </a:solidFill>
                <a:latin typeface="Montserrat"/>
                <a:ea typeface="Montserrat"/>
                <a:cs typeface="Montserrat"/>
                <a:sym typeface="Montserrat"/>
              </a:rPr>
              <a:t>Reflection and takeaways</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pic>
        <p:nvPicPr>
          <p:cNvPr id="146" name="Google Shape;146;p22"/>
          <p:cNvPicPr preferRelativeResize="0"/>
          <p:nvPr/>
        </p:nvPicPr>
        <p:blipFill>
          <a:blip r:embed="rId4">
            <a:alphaModFix/>
          </a:blip>
          <a:stretch>
            <a:fillRect/>
          </a:stretch>
        </p:blipFill>
        <p:spPr>
          <a:xfrm>
            <a:off x="1149125" y="361575"/>
            <a:ext cx="5893800" cy="4420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pic>
        <p:nvPicPr>
          <p:cNvPr id="151" name="Google Shape;151;p23"/>
          <p:cNvPicPr preferRelativeResize="0"/>
          <p:nvPr/>
        </p:nvPicPr>
        <p:blipFill>
          <a:blip r:embed="rId4">
            <a:alphaModFix/>
          </a:blip>
          <a:stretch>
            <a:fillRect/>
          </a:stretch>
        </p:blipFill>
        <p:spPr>
          <a:xfrm>
            <a:off x="1395375" y="535950"/>
            <a:ext cx="6541649" cy="4361100"/>
          </a:xfrm>
          <a:prstGeom prst="rect">
            <a:avLst/>
          </a:prstGeom>
          <a:noFill/>
          <a:ln>
            <a:noFill/>
          </a:ln>
        </p:spPr>
      </p:pic>
      <p:sp>
        <p:nvSpPr>
          <p:cNvPr id="152" name="Google Shape;152;p23"/>
          <p:cNvSpPr/>
          <p:nvPr/>
        </p:nvSpPr>
        <p:spPr>
          <a:xfrm>
            <a:off x="652000" y="269075"/>
            <a:ext cx="372600" cy="3621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77C0BC"/>
                </a:solidFill>
              </a:rPr>
              <a:t>2</a:t>
            </a:r>
            <a:endParaRPr sz="2100">
              <a:solidFill>
                <a:srgbClr val="77C0B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pic>
        <p:nvPicPr>
          <p:cNvPr id="157" name="Google Shape;157;p24"/>
          <p:cNvPicPr preferRelativeResize="0"/>
          <p:nvPr/>
        </p:nvPicPr>
        <p:blipFill>
          <a:blip r:embed="rId4">
            <a:alphaModFix/>
          </a:blip>
          <a:stretch>
            <a:fillRect/>
          </a:stretch>
        </p:blipFill>
        <p:spPr>
          <a:xfrm>
            <a:off x="534475" y="335425"/>
            <a:ext cx="7951350" cy="4472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pic>
        <p:nvPicPr>
          <p:cNvPr id="162" name="Google Shape;162;p25"/>
          <p:cNvPicPr preferRelativeResize="0"/>
          <p:nvPr/>
        </p:nvPicPr>
        <p:blipFill>
          <a:blip r:embed="rId4">
            <a:alphaModFix/>
          </a:blip>
          <a:stretch>
            <a:fillRect/>
          </a:stretch>
        </p:blipFill>
        <p:spPr>
          <a:xfrm>
            <a:off x="1629699" y="399625"/>
            <a:ext cx="5453750" cy="4485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6"/>
          <p:cNvPicPr preferRelativeResize="0"/>
          <p:nvPr/>
        </p:nvPicPr>
        <p:blipFill>
          <a:blip r:embed="rId3">
            <a:alphaModFix/>
          </a:blip>
          <a:stretch>
            <a:fillRect/>
          </a:stretch>
        </p:blipFill>
        <p:spPr>
          <a:xfrm>
            <a:off x="443338" y="300988"/>
            <a:ext cx="8257325" cy="4541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pic>
        <p:nvPicPr>
          <p:cNvPr id="172" name="Google Shape;172;p27"/>
          <p:cNvPicPr preferRelativeResize="0"/>
          <p:nvPr/>
        </p:nvPicPr>
        <p:blipFill>
          <a:blip r:embed="rId4">
            <a:alphaModFix/>
          </a:blip>
          <a:stretch>
            <a:fillRect/>
          </a:stretch>
        </p:blipFill>
        <p:spPr>
          <a:xfrm>
            <a:off x="1601275" y="938213"/>
            <a:ext cx="6096000" cy="3267075"/>
          </a:xfrm>
          <a:prstGeom prst="rect">
            <a:avLst/>
          </a:prstGeom>
          <a:noFill/>
          <a:ln>
            <a:noFill/>
          </a:ln>
        </p:spPr>
      </p:pic>
      <p:sp>
        <p:nvSpPr>
          <p:cNvPr id="173" name="Google Shape;173;p27"/>
          <p:cNvSpPr txBox="1"/>
          <p:nvPr/>
        </p:nvSpPr>
        <p:spPr>
          <a:xfrm>
            <a:off x="575900" y="611175"/>
            <a:ext cx="3243900" cy="12006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B45F06"/>
                </a:solidFill>
                <a:latin typeface="Comic Sans MS"/>
                <a:ea typeface="Comic Sans MS"/>
                <a:cs typeface="Comic Sans MS"/>
                <a:sym typeface="Comic Sans MS"/>
              </a:rPr>
              <a:t>Return of the confusion matrix! woooohoooo!</a:t>
            </a:r>
            <a:endParaRPr sz="2200">
              <a:solidFill>
                <a:srgbClr val="B45F06"/>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7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28"/>
          <p:cNvSpPr txBox="1"/>
          <p:nvPr/>
        </p:nvSpPr>
        <p:spPr>
          <a:xfrm>
            <a:off x="637175" y="573600"/>
            <a:ext cx="7722300" cy="39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172B4D"/>
                </a:solidFill>
                <a:highlight>
                  <a:srgbClr val="FFFFFF"/>
                </a:highlight>
                <a:latin typeface="Roboto"/>
                <a:ea typeface="Roboto"/>
                <a:cs typeface="Roboto"/>
                <a:sym typeface="Roboto"/>
              </a:rPr>
              <a:t>Descriptive Statistics = </a:t>
            </a:r>
            <a:r>
              <a:rPr lang="en" sz="1600">
                <a:solidFill>
                  <a:srgbClr val="172B4D"/>
                </a:solidFill>
                <a:highlight>
                  <a:srgbClr val="FFFFFF"/>
                </a:highlight>
                <a:latin typeface="Roboto"/>
                <a:ea typeface="Roboto"/>
                <a:cs typeface="Roboto"/>
                <a:sym typeface="Roboto"/>
              </a:rPr>
              <a:t>describes / summarizes the data through some statistics which include mean, median, mode, frequency, standard deviation, and variance. In descriptive statistics, there is no uncertainty as we calculate these statistics on the measured values.</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b="1" lang="en" sz="1600">
                <a:solidFill>
                  <a:srgbClr val="172B4D"/>
                </a:solidFill>
                <a:highlight>
                  <a:srgbClr val="FFFFFF"/>
                </a:highlight>
                <a:latin typeface="Roboto"/>
                <a:ea typeface="Roboto"/>
                <a:cs typeface="Roboto"/>
                <a:sym typeface="Roboto"/>
              </a:rPr>
              <a:t>Inferential Statistics </a:t>
            </a:r>
            <a:r>
              <a:rPr lang="en" sz="1600">
                <a:solidFill>
                  <a:srgbClr val="172B4D"/>
                </a:solidFill>
                <a:highlight>
                  <a:srgbClr val="FFFFFF"/>
                </a:highlight>
                <a:latin typeface="Roboto"/>
                <a:ea typeface="Roboto"/>
                <a:cs typeface="Roboto"/>
                <a:sym typeface="Roboto"/>
              </a:rPr>
              <a:t>= helps us to draw inferences about the population, from the given sample data. The goal is to draw conclusions from smaller number of subjects/samples and generalize them on a larger population (where the complete data is unavailable or unknown)</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p:txBody>
      </p:sp>
      <p:pic>
        <p:nvPicPr>
          <p:cNvPr id="179" name="Google Shape;179;p28"/>
          <p:cNvPicPr preferRelativeResize="0"/>
          <p:nvPr/>
        </p:nvPicPr>
        <p:blipFill>
          <a:blip r:embed="rId4">
            <a:alphaModFix/>
          </a:blip>
          <a:stretch>
            <a:fillRect/>
          </a:stretch>
        </p:blipFill>
        <p:spPr>
          <a:xfrm>
            <a:off x="3807950" y="2720900"/>
            <a:ext cx="4824225" cy="1962400"/>
          </a:xfrm>
          <a:prstGeom prst="rect">
            <a:avLst/>
          </a:prstGeom>
          <a:noFill/>
          <a:ln>
            <a:noFill/>
          </a:ln>
        </p:spPr>
      </p:pic>
      <p:sp>
        <p:nvSpPr>
          <p:cNvPr id="180" name="Google Shape;180;p28"/>
          <p:cNvSpPr/>
          <p:nvPr/>
        </p:nvSpPr>
        <p:spPr>
          <a:xfrm>
            <a:off x="652000" y="269075"/>
            <a:ext cx="372600" cy="3621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77C0BC"/>
                </a:solidFill>
              </a:rPr>
              <a:t>3</a:t>
            </a:r>
            <a:endParaRPr sz="2100">
              <a:solidFill>
                <a:srgbClr val="77C0BC"/>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29"/>
          <p:cNvSpPr txBox="1"/>
          <p:nvPr/>
        </p:nvSpPr>
        <p:spPr>
          <a:xfrm>
            <a:off x="637175" y="573600"/>
            <a:ext cx="7722300" cy="39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b="1" lang="en" sz="1600">
                <a:solidFill>
                  <a:srgbClr val="172B4D"/>
                </a:solidFill>
                <a:highlight>
                  <a:srgbClr val="FFFFFF"/>
                </a:highlight>
                <a:latin typeface="Roboto"/>
                <a:ea typeface="Roboto"/>
                <a:cs typeface="Roboto"/>
                <a:sym typeface="Roboto"/>
              </a:rPr>
              <a:t>Types of </a:t>
            </a:r>
            <a:r>
              <a:rPr b="1" lang="en" sz="1600">
                <a:solidFill>
                  <a:srgbClr val="172B4D"/>
                </a:solidFill>
                <a:highlight>
                  <a:srgbClr val="FFFFFF"/>
                </a:highlight>
                <a:latin typeface="Roboto"/>
                <a:ea typeface="Roboto"/>
                <a:cs typeface="Roboto"/>
                <a:sym typeface="Roboto"/>
              </a:rPr>
              <a:t>Inferential Statistics - some visual examples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p:txBody>
      </p:sp>
      <p:pic>
        <p:nvPicPr>
          <p:cNvPr id="186" name="Google Shape;186;p29"/>
          <p:cNvPicPr preferRelativeResize="0"/>
          <p:nvPr/>
        </p:nvPicPr>
        <p:blipFill>
          <a:blip r:embed="rId4">
            <a:alphaModFix/>
          </a:blip>
          <a:stretch>
            <a:fillRect/>
          </a:stretch>
        </p:blipFill>
        <p:spPr>
          <a:xfrm>
            <a:off x="637163" y="1596850"/>
            <a:ext cx="2409825" cy="1895475"/>
          </a:xfrm>
          <a:prstGeom prst="rect">
            <a:avLst/>
          </a:prstGeom>
          <a:noFill/>
          <a:ln>
            <a:noFill/>
          </a:ln>
        </p:spPr>
      </p:pic>
      <p:pic>
        <p:nvPicPr>
          <p:cNvPr id="187" name="Google Shape;187;p29"/>
          <p:cNvPicPr preferRelativeResize="0"/>
          <p:nvPr/>
        </p:nvPicPr>
        <p:blipFill>
          <a:blip r:embed="rId5">
            <a:alphaModFix/>
          </a:blip>
          <a:stretch>
            <a:fillRect/>
          </a:stretch>
        </p:blipFill>
        <p:spPr>
          <a:xfrm>
            <a:off x="5697382" y="1596850"/>
            <a:ext cx="2850968" cy="1895476"/>
          </a:xfrm>
          <a:prstGeom prst="rect">
            <a:avLst/>
          </a:prstGeom>
          <a:noFill/>
          <a:ln>
            <a:noFill/>
          </a:ln>
        </p:spPr>
      </p:pic>
      <p:pic>
        <p:nvPicPr>
          <p:cNvPr id="188" name="Google Shape;188;p29"/>
          <p:cNvPicPr preferRelativeResize="0"/>
          <p:nvPr/>
        </p:nvPicPr>
        <p:blipFill>
          <a:blip r:embed="rId6">
            <a:alphaModFix/>
          </a:blip>
          <a:stretch>
            <a:fillRect/>
          </a:stretch>
        </p:blipFill>
        <p:spPr>
          <a:xfrm>
            <a:off x="3426750" y="1596850"/>
            <a:ext cx="2143125" cy="2000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30"/>
          <p:cNvSpPr txBox="1"/>
          <p:nvPr/>
        </p:nvSpPr>
        <p:spPr>
          <a:xfrm>
            <a:off x="546450" y="6245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2 Tail Test (one sample) hypothesis test</a:t>
            </a:r>
            <a:endParaRPr b="0" i="0" sz="2100" u="none" cap="none" strike="noStrike">
              <a:solidFill>
                <a:srgbClr val="2E2E2E"/>
              </a:solidFill>
              <a:latin typeface="Montserrat"/>
              <a:ea typeface="Montserrat"/>
              <a:cs typeface="Montserrat"/>
              <a:sym typeface="Montserrat"/>
            </a:endParaRPr>
          </a:p>
        </p:txBody>
      </p:sp>
      <p:sp>
        <p:nvSpPr>
          <p:cNvPr id="194" name="Google Shape;194;p30"/>
          <p:cNvSpPr txBox="1"/>
          <p:nvPr/>
        </p:nvSpPr>
        <p:spPr>
          <a:xfrm>
            <a:off x="586400" y="1214675"/>
            <a:ext cx="7572900" cy="3535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210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My assumption is that the accepted mean value of a population is incorrect </a:t>
            </a:r>
            <a:endParaRPr sz="1600">
              <a:solidFill>
                <a:srgbClr val="172B4D"/>
              </a:solidFill>
              <a:highlight>
                <a:schemeClr val="lt1"/>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We only have sample data from the population</a:t>
            </a:r>
            <a:endParaRPr sz="1600">
              <a:solidFill>
                <a:srgbClr val="172B4D"/>
              </a:solidFill>
              <a:highlight>
                <a:schemeClr val="lt1"/>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Based on this sample data I will try to prove or disprove our assumption</a:t>
            </a:r>
            <a:endParaRPr sz="1600">
              <a:solidFill>
                <a:srgbClr val="172B4D"/>
              </a:solidFill>
              <a:highlight>
                <a:schemeClr val="lt1"/>
              </a:highlight>
              <a:latin typeface="Roboto"/>
              <a:ea typeface="Roboto"/>
              <a:cs typeface="Roboto"/>
              <a:sym typeface="Roboto"/>
            </a:endParaRPr>
          </a:p>
          <a:p>
            <a:pPr indent="0" lvl="0" marL="457200" rtl="0" algn="l">
              <a:lnSpc>
                <a:spcPct val="115000"/>
              </a:lnSpc>
              <a:spcBef>
                <a:spcPts val="2100"/>
              </a:spcBef>
              <a:spcAft>
                <a:spcPts val="0"/>
              </a:spcAft>
              <a:buNone/>
            </a:pPr>
            <a:r>
              <a:t/>
            </a:r>
            <a:endParaRPr sz="1600">
              <a:solidFill>
                <a:srgbClr val="172B4D"/>
              </a:solidFill>
              <a:highlight>
                <a:schemeClr val="lt1"/>
              </a:highlight>
              <a:latin typeface="Roboto"/>
              <a:ea typeface="Roboto"/>
              <a:cs typeface="Roboto"/>
              <a:sym typeface="Roboto"/>
            </a:endParaRPr>
          </a:p>
          <a:p>
            <a:pPr indent="0" lvl="0" marL="457200" rtl="0" algn="l">
              <a:spcBef>
                <a:spcPts val="0"/>
              </a:spcBef>
              <a:spcAft>
                <a:spcPts val="0"/>
              </a:spcAft>
              <a:buNone/>
            </a:pPr>
            <a:r>
              <a:rPr lang="en" sz="1600">
                <a:solidFill>
                  <a:srgbClr val="172B4D"/>
                </a:solidFill>
                <a:highlight>
                  <a:schemeClr val="lt1"/>
                </a:highlight>
                <a:latin typeface="Roboto"/>
                <a:ea typeface="Roboto"/>
                <a:cs typeface="Roboto"/>
                <a:sym typeface="Roboto"/>
              </a:rPr>
              <a:t>The elements needed to conduct this type of analysis are:</a:t>
            </a:r>
            <a:endParaRPr sz="1600">
              <a:solidFill>
                <a:srgbClr val="172B4D"/>
              </a:solidFill>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rgbClr val="172B4D"/>
              </a:solidFill>
              <a:highlight>
                <a:schemeClr val="lt1"/>
              </a:highlight>
              <a:latin typeface="Roboto"/>
              <a:ea typeface="Roboto"/>
              <a:cs typeface="Roboto"/>
              <a:sym typeface="Roboto"/>
            </a:endParaRPr>
          </a:p>
          <a:p>
            <a:pPr indent="-330200" lvl="1" marL="914400" rtl="0" algn="l">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Null hypothesis</a:t>
            </a:r>
            <a:endParaRPr sz="1600">
              <a:solidFill>
                <a:srgbClr val="172B4D"/>
              </a:solidFill>
              <a:highlight>
                <a:schemeClr val="lt1"/>
              </a:highlight>
              <a:latin typeface="Roboto"/>
              <a:ea typeface="Roboto"/>
              <a:cs typeface="Roboto"/>
              <a:sym typeface="Roboto"/>
            </a:endParaRPr>
          </a:p>
          <a:p>
            <a:pPr indent="-330200" lvl="1" marL="914400" rtl="0" algn="l">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Alternate hypothesis</a:t>
            </a:r>
            <a:endParaRPr sz="1600">
              <a:solidFill>
                <a:srgbClr val="172B4D"/>
              </a:solidFill>
              <a:highlight>
                <a:schemeClr val="lt1"/>
              </a:highlight>
              <a:latin typeface="Roboto"/>
              <a:ea typeface="Roboto"/>
              <a:cs typeface="Roboto"/>
              <a:sym typeface="Roboto"/>
            </a:endParaRPr>
          </a:p>
          <a:p>
            <a:pPr indent="-330200" lvl="1" marL="914400" rtl="0" algn="l">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Level of significance</a:t>
            </a:r>
            <a:endParaRPr sz="1600">
              <a:solidFill>
                <a:srgbClr val="172B4D"/>
              </a:solidFill>
              <a:highlight>
                <a:schemeClr val="lt1"/>
              </a:highlight>
              <a:latin typeface="Roboto"/>
              <a:ea typeface="Roboto"/>
              <a:cs typeface="Roboto"/>
              <a:sym typeface="Roboto"/>
            </a:endParaRPr>
          </a:p>
          <a:p>
            <a:pPr indent="-330200" lvl="1" marL="914400" rtl="0" algn="l">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Test statistic</a:t>
            </a:r>
            <a:endParaRPr sz="1600">
              <a:solidFill>
                <a:srgbClr val="172B4D"/>
              </a:solidFill>
              <a:highlight>
                <a:schemeClr val="lt1"/>
              </a:highlight>
              <a:latin typeface="Roboto"/>
              <a:ea typeface="Roboto"/>
              <a:cs typeface="Roboto"/>
              <a:sym typeface="Roboto"/>
            </a:endParaRPr>
          </a:p>
          <a:p>
            <a:pPr indent="-330200" lvl="1" marL="914400" rtl="0" algn="l">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P-value</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31"/>
          <p:cNvSpPr txBox="1"/>
          <p:nvPr/>
        </p:nvSpPr>
        <p:spPr>
          <a:xfrm>
            <a:off x="637175" y="850125"/>
            <a:ext cx="7722300" cy="36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rgbClr val="172B4D"/>
                </a:solidFill>
                <a:highlight>
                  <a:srgbClr val="FFFFFF"/>
                </a:highlight>
                <a:latin typeface="Roboto"/>
                <a:ea typeface="Roboto"/>
                <a:cs typeface="Roboto"/>
                <a:sym typeface="Roboto"/>
              </a:rPr>
              <a:t>example scenario </a:t>
            </a:r>
            <a:endParaRPr sz="1800" u="sng">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lang="en" sz="1600">
                <a:solidFill>
                  <a:srgbClr val="172B4D"/>
                </a:solidFill>
                <a:highlight>
                  <a:srgbClr val="FFFFFF"/>
                </a:highlight>
                <a:latin typeface="Roboto"/>
                <a:ea typeface="Roboto"/>
                <a:cs typeface="Roboto"/>
                <a:sym typeface="Roboto"/>
              </a:rPr>
              <a:t>Boys of a certain age are known to have a mean weight of μ = 85 pounds.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lang="en" sz="1600">
                <a:solidFill>
                  <a:srgbClr val="172B4D"/>
                </a:solidFill>
                <a:highlight>
                  <a:srgbClr val="FFFFFF"/>
                </a:highlight>
                <a:latin typeface="Roboto"/>
                <a:ea typeface="Roboto"/>
                <a:cs typeface="Roboto"/>
                <a:sym typeface="Roboto"/>
              </a:rPr>
              <a:t>A complaint is made that the boys living in a municipal children's home are underfed.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lang="en" sz="1600">
                <a:solidFill>
                  <a:srgbClr val="172B4D"/>
                </a:solidFill>
                <a:highlight>
                  <a:srgbClr val="FFFFFF"/>
                </a:highlight>
                <a:latin typeface="Roboto"/>
                <a:ea typeface="Roboto"/>
                <a:cs typeface="Roboto"/>
                <a:sym typeface="Roboto"/>
              </a:rPr>
              <a:t>As one bit of evidence, n = 25 boys (of the same age) are weighed and found to have a mean weight of 80.94 pounds.</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lang="en" sz="1600">
                <a:solidFill>
                  <a:srgbClr val="172B4D"/>
                </a:solidFill>
                <a:highlight>
                  <a:srgbClr val="FFFFFF"/>
                </a:highlight>
                <a:latin typeface="Roboto"/>
                <a:ea typeface="Roboto"/>
                <a:cs typeface="Roboto"/>
                <a:sym typeface="Roboto"/>
              </a:rPr>
              <a:t>sample standard deviation is 11.6 pounds.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330200" lvl="0" marL="457200" rtl="0" algn="l">
              <a:spcBef>
                <a:spcPts val="0"/>
              </a:spcBef>
              <a:spcAft>
                <a:spcPts val="0"/>
              </a:spcAft>
              <a:buClr>
                <a:srgbClr val="172B4D"/>
              </a:buClr>
              <a:buSzPts val="1600"/>
              <a:buFont typeface="Roboto"/>
              <a:buChar char="-"/>
            </a:pPr>
            <a:r>
              <a:rPr b="1" lang="en" sz="1600">
                <a:solidFill>
                  <a:srgbClr val="172B4D"/>
                </a:solidFill>
                <a:highlight>
                  <a:srgbClr val="FFFFFF"/>
                </a:highlight>
                <a:latin typeface="Roboto"/>
                <a:ea typeface="Roboto"/>
                <a:cs typeface="Roboto"/>
                <a:sym typeface="Roboto"/>
              </a:rPr>
              <a:t>Based on the available data, how do we know if the complaint is valid?</a:t>
            </a:r>
            <a:endParaRPr b="1" sz="16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4"/>
          <p:cNvSpPr txBox="1"/>
          <p:nvPr/>
        </p:nvSpPr>
        <p:spPr>
          <a:xfrm>
            <a:off x="1034325" y="1043750"/>
            <a:ext cx="7485000" cy="62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600">
                <a:solidFill>
                  <a:srgbClr val="172B4D"/>
                </a:solidFill>
                <a:latin typeface="Montserrat"/>
                <a:ea typeface="Montserrat"/>
                <a:cs typeface="Montserrat"/>
                <a:sym typeface="Montserrat"/>
              </a:rPr>
              <a:t>Probability problems - True or False?</a:t>
            </a:r>
            <a:endParaRPr sz="1450">
              <a:solidFill>
                <a:srgbClr val="262626"/>
              </a:solidFill>
              <a:highlight>
                <a:srgbClr val="FFFFFF"/>
              </a:highlight>
              <a:latin typeface="Merriweather"/>
              <a:ea typeface="Merriweather"/>
              <a:cs typeface="Merriweather"/>
              <a:sym typeface="Merriweather"/>
            </a:endParaRPr>
          </a:p>
          <a:p>
            <a:pPr indent="0" lvl="0" marL="0" rtl="0" algn="l">
              <a:spcBef>
                <a:spcPts val="2100"/>
              </a:spcBef>
              <a:spcAft>
                <a:spcPts val="0"/>
              </a:spcAft>
              <a:buNone/>
            </a:pPr>
            <a:r>
              <a:t/>
            </a:r>
            <a:endParaRPr sz="2100">
              <a:solidFill>
                <a:srgbClr val="172B4D"/>
              </a:solidFill>
              <a:latin typeface="Merriweather"/>
              <a:ea typeface="Merriweather"/>
              <a:cs typeface="Merriweather"/>
              <a:sym typeface="Merriweather"/>
            </a:endParaRPr>
          </a:p>
        </p:txBody>
      </p:sp>
      <p:sp>
        <p:nvSpPr>
          <p:cNvPr id="60" name="Google Shape;60;p14"/>
          <p:cNvSpPr/>
          <p:nvPr/>
        </p:nvSpPr>
        <p:spPr>
          <a:xfrm>
            <a:off x="652000" y="269075"/>
            <a:ext cx="372600" cy="3621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77C0BC"/>
                </a:solidFill>
              </a:rPr>
              <a:t>1</a:t>
            </a:r>
            <a:endParaRPr sz="2100">
              <a:solidFill>
                <a:srgbClr val="77C0BC"/>
              </a:solidFill>
            </a:endParaRPr>
          </a:p>
        </p:txBody>
      </p:sp>
      <p:pic>
        <p:nvPicPr>
          <p:cNvPr id="61" name="Google Shape;61;p14"/>
          <p:cNvPicPr preferRelativeResize="0"/>
          <p:nvPr/>
        </p:nvPicPr>
        <p:blipFill>
          <a:blip r:embed="rId4">
            <a:alphaModFix/>
          </a:blip>
          <a:stretch>
            <a:fillRect/>
          </a:stretch>
        </p:blipFill>
        <p:spPr>
          <a:xfrm>
            <a:off x="652000" y="1893175"/>
            <a:ext cx="3590525" cy="2768450"/>
          </a:xfrm>
          <a:prstGeom prst="rect">
            <a:avLst/>
          </a:prstGeom>
          <a:noFill/>
          <a:ln cap="flat" cmpd="sng" w="9525">
            <a:solidFill>
              <a:srgbClr val="000000"/>
            </a:solidFill>
            <a:prstDash val="solid"/>
            <a:round/>
            <a:headEnd len="sm" w="sm" type="none"/>
            <a:tailEnd len="sm" w="sm" type="none"/>
          </a:ln>
        </p:spPr>
      </p:pic>
      <p:pic>
        <p:nvPicPr>
          <p:cNvPr id="62" name="Google Shape;62;p14"/>
          <p:cNvPicPr preferRelativeResize="0"/>
          <p:nvPr/>
        </p:nvPicPr>
        <p:blipFill>
          <a:blip r:embed="rId5">
            <a:alphaModFix/>
          </a:blip>
          <a:stretch>
            <a:fillRect/>
          </a:stretch>
        </p:blipFill>
        <p:spPr>
          <a:xfrm>
            <a:off x="4446550" y="1893175"/>
            <a:ext cx="4173747" cy="2768450"/>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32"/>
          <p:cNvSpPr txBox="1"/>
          <p:nvPr/>
        </p:nvSpPr>
        <p:spPr>
          <a:xfrm>
            <a:off x="502625" y="780450"/>
            <a:ext cx="7966500" cy="3499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80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Step1: Define the null hypothesis - H0: </a:t>
            </a:r>
            <a:endParaRPr sz="1600">
              <a:solidFill>
                <a:srgbClr val="172B4D"/>
              </a:solidFill>
              <a:highlight>
                <a:schemeClr val="lt1"/>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Step 2: Define the alternative hypothesis Ha:</a:t>
            </a:r>
            <a:endParaRPr sz="1600">
              <a:solidFill>
                <a:srgbClr val="172B4D"/>
              </a:solidFill>
              <a:highlight>
                <a:schemeClr val="lt1"/>
              </a:highlight>
              <a:latin typeface="Roboto"/>
              <a:ea typeface="Roboto"/>
              <a:cs typeface="Roboto"/>
              <a:sym typeface="Roboto"/>
            </a:endParaRPr>
          </a:p>
          <a:p>
            <a:pPr indent="0" lvl="0" marL="0" rtl="0" algn="l">
              <a:lnSpc>
                <a:spcPct val="115000"/>
              </a:lnSpc>
              <a:spcBef>
                <a:spcPts val="900"/>
              </a:spcBef>
              <a:spcAft>
                <a:spcPts val="0"/>
              </a:spcAft>
              <a:buNone/>
            </a:pPr>
            <a:r>
              <a:rPr lang="en" sz="1600">
                <a:solidFill>
                  <a:srgbClr val="172B4D"/>
                </a:solidFill>
                <a:highlight>
                  <a:schemeClr val="lt1"/>
                </a:highlight>
                <a:latin typeface="Roboto"/>
                <a:ea typeface="Roboto"/>
                <a:cs typeface="Roboto"/>
                <a:sym typeface="Roboto"/>
              </a:rPr>
              <a:t>Since in this case, our </a:t>
            </a:r>
            <a:r>
              <a:rPr b="1" lang="en" sz="1600">
                <a:solidFill>
                  <a:srgbClr val="172B4D"/>
                </a:solidFill>
                <a:highlight>
                  <a:schemeClr val="lt1"/>
                </a:highlight>
                <a:latin typeface="Roboto"/>
                <a:ea typeface="Roboto"/>
                <a:cs typeface="Roboto"/>
                <a:sym typeface="Roboto"/>
              </a:rPr>
              <a:t>null hypothesis would be false on either side of Ha</a:t>
            </a:r>
            <a:r>
              <a:rPr lang="en" sz="1600">
                <a:solidFill>
                  <a:srgbClr val="172B4D"/>
                </a:solidFill>
                <a:highlight>
                  <a:schemeClr val="lt1"/>
                </a:highlight>
                <a:latin typeface="Roboto"/>
                <a:ea typeface="Roboto"/>
                <a:cs typeface="Roboto"/>
                <a:sym typeface="Roboto"/>
              </a:rPr>
              <a:t>, hence such a test is called a </a:t>
            </a:r>
            <a:r>
              <a:rPr b="1" lang="en" sz="1600">
                <a:solidFill>
                  <a:srgbClr val="172B4D"/>
                </a:solidFill>
                <a:highlight>
                  <a:schemeClr val="lt1"/>
                </a:highlight>
                <a:latin typeface="Roboto"/>
                <a:ea typeface="Roboto"/>
                <a:cs typeface="Roboto"/>
                <a:sym typeface="Roboto"/>
              </a:rPr>
              <a:t>two tailed test</a:t>
            </a:r>
            <a:r>
              <a:rPr lang="en" sz="1600">
                <a:solidFill>
                  <a:srgbClr val="172B4D"/>
                </a:solidFill>
                <a:highlight>
                  <a:schemeClr val="lt1"/>
                </a:highlight>
                <a:latin typeface="Roboto"/>
                <a:ea typeface="Roboto"/>
                <a:cs typeface="Roboto"/>
                <a:sym typeface="Roboto"/>
              </a:rPr>
              <a:t> </a:t>
            </a:r>
            <a:endParaRPr sz="1600">
              <a:solidFill>
                <a:srgbClr val="172B4D"/>
              </a:solidFill>
              <a:highlight>
                <a:schemeClr val="lt1"/>
              </a:highlight>
              <a:latin typeface="Roboto"/>
              <a:ea typeface="Roboto"/>
              <a:cs typeface="Roboto"/>
              <a:sym typeface="Roboto"/>
            </a:endParaRPr>
          </a:p>
        </p:txBody>
      </p:sp>
      <p:sp>
        <p:nvSpPr>
          <p:cNvPr id="205" name="Google Shape;205;p32"/>
          <p:cNvSpPr txBox="1"/>
          <p:nvPr/>
        </p:nvSpPr>
        <p:spPr>
          <a:xfrm>
            <a:off x="546450" y="605775"/>
            <a:ext cx="80511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one tail and two tail test</a:t>
            </a:r>
            <a:endParaRPr b="0" i="0" sz="2100" u="none" cap="none" strike="noStrike">
              <a:solidFill>
                <a:srgbClr val="2E2E2E"/>
              </a:solidFill>
              <a:latin typeface="Montserrat"/>
              <a:ea typeface="Montserrat"/>
              <a:cs typeface="Montserrat"/>
              <a:sym typeface="Montserrat"/>
            </a:endParaRPr>
          </a:p>
        </p:txBody>
      </p:sp>
      <p:pic>
        <p:nvPicPr>
          <p:cNvPr id="206" name="Google Shape;206;p32"/>
          <p:cNvPicPr preferRelativeResize="0"/>
          <p:nvPr/>
        </p:nvPicPr>
        <p:blipFill>
          <a:blip r:embed="rId4">
            <a:alphaModFix/>
          </a:blip>
          <a:stretch>
            <a:fillRect/>
          </a:stretch>
        </p:blipFill>
        <p:spPr>
          <a:xfrm>
            <a:off x="1664475" y="2512200"/>
            <a:ext cx="5312575" cy="2213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3"/>
          <p:cNvSpPr txBox="1"/>
          <p:nvPr/>
        </p:nvSpPr>
        <p:spPr>
          <a:xfrm>
            <a:off x="502625" y="581750"/>
            <a:ext cx="7966500" cy="423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100"/>
              </a:spcBef>
              <a:spcAft>
                <a:spcPts val="0"/>
              </a:spcAft>
              <a:buNone/>
            </a:pPr>
            <a:r>
              <a:rPr lang="en" sz="1600">
                <a:solidFill>
                  <a:srgbClr val="172B4D"/>
                </a:solidFill>
                <a:highlight>
                  <a:schemeClr val="lt1"/>
                </a:highlight>
                <a:latin typeface="Roboto"/>
                <a:ea typeface="Roboto"/>
                <a:cs typeface="Roboto"/>
                <a:sym typeface="Roboto"/>
              </a:rPr>
              <a:t>Step 1: Define the null hypothesis - This is our assumption about the population. It is defined by H0 and in this case </a:t>
            </a:r>
            <a:r>
              <a:rPr b="1" lang="en" sz="1600">
                <a:solidFill>
                  <a:srgbClr val="172B4D"/>
                </a:solidFill>
                <a:highlight>
                  <a:schemeClr val="lt1"/>
                </a:highlight>
                <a:latin typeface="Roboto"/>
                <a:ea typeface="Roboto"/>
                <a:cs typeface="Roboto"/>
                <a:sym typeface="Roboto"/>
              </a:rPr>
              <a:t>H0: μ = X</a:t>
            </a:r>
            <a:endParaRPr b="1" sz="1600">
              <a:solidFill>
                <a:srgbClr val="172B4D"/>
              </a:solidFill>
              <a:highlight>
                <a:schemeClr val="lt1"/>
              </a:highlight>
              <a:latin typeface="Roboto"/>
              <a:ea typeface="Roboto"/>
              <a:cs typeface="Roboto"/>
              <a:sym typeface="Roboto"/>
            </a:endParaRPr>
          </a:p>
          <a:p>
            <a:pPr indent="0" lvl="0" marL="0" rtl="0" algn="l">
              <a:lnSpc>
                <a:spcPct val="115000"/>
              </a:lnSpc>
              <a:spcBef>
                <a:spcPts val="2100"/>
              </a:spcBef>
              <a:spcAft>
                <a:spcPts val="0"/>
              </a:spcAft>
              <a:buNone/>
            </a:pPr>
            <a:r>
              <a:rPr lang="en" sz="1600">
                <a:solidFill>
                  <a:srgbClr val="172B4D"/>
                </a:solidFill>
                <a:highlight>
                  <a:schemeClr val="lt1"/>
                </a:highlight>
                <a:latin typeface="Roboto"/>
                <a:ea typeface="Roboto"/>
                <a:cs typeface="Roboto"/>
                <a:sym typeface="Roboto"/>
              </a:rPr>
              <a:t>Step 2: Define the alternative hypothesis- This means, what if our assumption is not true. It is defined by Ha and in this case </a:t>
            </a:r>
            <a:r>
              <a:rPr b="1" lang="en" sz="1600">
                <a:solidFill>
                  <a:srgbClr val="172B4D"/>
                </a:solidFill>
                <a:highlight>
                  <a:schemeClr val="lt1"/>
                </a:highlight>
                <a:latin typeface="Roboto"/>
                <a:ea typeface="Roboto"/>
                <a:cs typeface="Roboto"/>
                <a:sym typeface="Roboto"/>
              </a:rPr>
              <a:t>Ha: μ != X</a:t>
            </a:r>
            <a:endParaRPr b="1" sz="1600">
              <a:solidFill>
                <a:srgbClr val="172B4D"/>
              </a:solidFill>
              <a:highlight>
                <a:schemeClr val="lt1"/>
              </a:highlight>
              <a:latin typeface="Roboto"/>
              <a:ea typeface="Roboto"/>
              <a:cs typeface="Roboto"/>
              <a:sym typeface="Roboto"/>
            </a:endParaRPr>
          </a:p>
          <a:p>
            <a:pPr indent="0" lvl="0" marL="0" rtl="0" algn="l">
              <a:lnSpc>
                <a:spcPct val="115000"/>
              </a:lnSpc>
              <a:spcBef>
                <a:spcPts val="900"/>
              </a:spcBef>
              <a:spcAft>
                <a:spcPts val="0"/>
              </a:spcAft>
              <a:buClr>
                <a:schemeClr val="dk1"/>
              </a:buClr>
              <a:buSzPts val="1100"/>
              <a:buFont typeface="Arial"/>
              <a:buNone/>
            </a:pPr>
            <a:r>
              <a:rPr lang="en" sz="1600">
                <a:solidFill>
                  <a:srgbClr val="172B4D"/>
                </a:solidFill>
                <a:highlight>
                  <a:schemeClr val="lt1"/>
                </a:highlight>
                <a:latin typeface="Roboto"/>
                <a:ea typeface="Roboto"/>
                <a:cs typeface="Roboto"/>
                <a:sym typeface="Roboto"/>
              </a:rPr>
              <a:t>Since our null hypothesis would be false on either side of Ha, hence such a test is called a </a:t>
            </a:r>
            <a:r>
              <a:rPr b="1" lang="en" sz="1600">
                <a:solidFill>
                  <a:srgbClr val="172B4D"/>
                </a:solidFill>
                <a:highlight>
                  <a:schemeClr val="lt1"/>
                </a:highlight>
                <a:latin typeface="Roboto"/>
                <a:ea typeface="Roboto"/>
                <a:cs typeface="Roboto"/>
                <a:sym typeface="Roboto"/>
              </a:rPr>
              <a:t>Two tailed Test</a:t>
            </a:r>
            <a:r>
              <a:rPr lang="en" sz="1600">
                <a:solidFill>
                  <a:srgbClr val="172B4D"/>
                </a:solidFill>
                <a:highlight>
                  <a:schemeClr val="lt1"/>
                </a:highlight>
                <a:latin typeface="Roboto"/>
                <a:ea typeface="Roboto"/>
                <a:cs typeface="Roboto"/>
                <a:sym typeface="Roboto"/>
              </a:rPr>
              <a:t>, ie i</a:t>
            </a:r>
            <a:r>
              <a:rPr b="1" lang="en" sz="1600">
                <a:solidFill>
                  <a:srgbClr val="172B4D"/>
                </a:solidFill>
                <a:highlight>
                  <a:schemeClr val="lt1"/>
                </a:highlight>
                <a:latin typeface="Roboto"/>
                <a:ea typeface="Roboto"/>
                <a:cs typeface="Roboto"/>
                <a:sym typeface="Roboto"/>
              </a:rPr>
              <a:t>f Ha: μ &gt; X and if Ha: μ &lt; X, in both cases, H0 is false</a:t>
            </a:r>
            <a:endParaRPr b="1" sz="1600">
              <a:solidFill>
                <a:srgbClr val="172B4D"/>
              </a:solidFill>
              <a:highlight>
                <a:schemeClr val="lt1"/>
              </a:highlight>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 sz="1500">
                <a:solidFill>
                  <a:srgbClr val="172B4D"/>
                </a:solidFill>
                <a:highlight>
                  <a:schemeClr val="lt1"/>
                </a:highlight>
                <a:latin typeface="Roboto"/>
                <a:ea typeface="Roboto"/>
                <a:cs typeface="Roboto"/>
                <a:sym typeface="Roboto"/>
              </a:rPr>
              <a:t>Step 3: Calculate </a:t>
            </a:r>
            <a:r>
              <a:rPr b="1" lang="en" sz="1500">
                <a:solidFill>
                  <a:srgbClr val="172B4D"/>
                </a:solidFill>
                <a:highlight>
                  <a:schemeClr val="lt1"/>
                </a:highlight>
                <a:latin typeface="Roboto"/>
                <a:ea typeface="Roboto"/>
                <a:cs typeface="Roboto"/>
                <a:sym typeface="Roboto"/>
              </a:rPr>
              <a:t>test statistics</a:t>
            </a:r>
            <a:r>
              <a:rPr lang="en" sz="1500">
                <a:solidFill>
                  <a:srgbClr val="172B4D"/>
                </a:solidFill>
                <a:highlight>
                  <a:schemeClr val="lt1"/>
                </a:highlight>
                <a:latin typeface="Roboto"/>
                <a:ea typeface="Roboto"/>
                <a:cs typeface="Roboto"/>
                <a:sym typeface="Roboto"/>
              </a:rPr>
              <a:t> based on the information available. </a:t>
            </a:r>
            <a:endParaRPr sz="1500">
              <a:solidFill>
                <a:srgbClr val="172B4D"/>
              </a:solidFill>
              <a:highlight>
                <a:schemeClr val="lt1"/>
              </a:highlight>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 sz="1500">
                <a:solidFill>
                  <a:srgbClr val="172B4D"/>
                </a:solidFill>
                <a:highlight>
                  <a:schemeClr val="lt1"/>
                </a:highlight>
                <a:latin typeface="Roboto"/>
                <a:ea typeface="Roboto"/>
                <a:cs typeface="Roboto"/>
                <a:sym typeface="Roboto"/>
              </a:rPr>
              <a:t>Assuming data is normally distributed and the number of observations are small, that the data is continuous and we are focused on the mean difference, we can use a t-test. This test is based on a "student’s t distribution" which is very similar to standard normal distribution, except it is much flatter on tails.</a:t>
            </a:r>
            <a:endParaRPr b="1" sz="1650">
              <a:solidFill>
                <a:srgbClr val="172B4D"/>
              </a:solidFill>
              <a:highlight>
                <a:schemeClr val="lt1"/>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 test value</a:t>
            </a:r>
            <a:endParaRPr/>
          </a:p>
        </p:txBody>
      </p:sp>
      <p:pic>
        <p:nvPicPr>
          <p:cNvPr id="217" name="Google Shape;217;p34"/>
          <p:cNvPicPr preferRelativeResize="0"/>
          <p:nvPr/>
        </p:nvPicPr>
        <p:blipFill>
          <a:blip r:embed="rId3">
            <a:alphaModFix/>
          </a:blip>
          <a:stretch>
            <a:fillRect/>
          </a:stretch>
        </p:blipFill>
        <p:spPr>
          <a:xfrm>
            <a:off x="152400" y="1170125"/>
            <a:ext cx="4738346" cy="3820975"/>
          </a:xfrm>
          <a:prstGeom prst="rect">
            <a:avLst/>
          </a:prstGeom>
          <a:noFill/>
          <a:ln>
            <a:noFill/>
          </a:ln>
        </p:spPr>
      </p:pic>
      <p:sp>
        <p:nvSpPr>
          <p:cNvPr id="218" name="Google Shape;218;p34"/>
          <p:cNvSpPr txBox="1"/>
          <p:nvPr/>
        </p:nvSpPr>
        <p:spPr>
          <a:xfrm>
            <a:off x="5588250" y="2087763"/>
            <a:ext cx="3000000" cy="19857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202124"/>
                </a:solidFill>
                <a:highlight>
                  <a:srgbClr val="FFFFFF"/>
                </a:highlight>
                <a:latin typeface="Merriweather"/>
                <a:ea typeface="Merriweather"/>
                <a:cs typeface="Merriweather"/>
                <a:sym typeface="Merriweather"/>
              </a:rPr>
              <a:t>Degrees of Freedom</a:t>
            </a:r>
            <a:r>
              <a:rPr lang="en" sz="1300">
                <a:solidFill>
                  <a:srgbClr val="202124"/>
                </a:solidFill>
                <a:highlight>
                  <a:srgbClr val="FFFFFF"/>
                </a:highlight>
                <a:latin typeface="Merriweather"/>
                <a:ea typeface="Merriweather"/>
                <a:cs typeface="Merriweather"/>
                <a:sym typeface="Merriweather"/>
              </a:rPr>
              <a:t> refers to the maximum number of logically independent values, which are values that have the </a:t>
            </a:r>
            <a:r>
              <a:rPr b="1" lang="en" sz="1300">
                <a:solidFill>
                  <a:srgbClr val="202124"/>
                </a:solidFill>
                <a:highlight>
                  <a:srgbClr val="FFFFFF"/>
                </a:highlight>
                <a:latin typeface="Merriweather"/>
                <a:ea typeface="Merriweather"/>
                <a:cs typeface="Merriweather"/>
                <a:sym typeface="Merriweather"/>
              </a:rPr>
              <a:t>freedom</a:t>
            </a:r>
            <a:r>
              <a:rPr lang="en" sz="1300">
                <a:solidFill>
                  <a:srgbClr val="202124"/>
                </a:solidFill>
                <a:highlight>
                  <a:srgbClr val="FFFFFF"/>
                </a:highlight>
                <a:latin typeface="Merriweather"/>
                <a:ea typeface="Merriweather"/>
                <a:cs typeface="Merriweather"/>
                <a:sym typeface="Merriweather"/>
              </a:rPr>
              <a:t> to vary, in the data sample. </a:t>
            </a:r>
            <a:r>
              <a:rPr b="1" lang="en" sz="1300">
                <a:solidFill>
                  <a:srgbClr val="202124"/>
                </a:solidFill>
                <a:highlight>
                  <a:srgbClr val="FFFFFF"/>
                </a:highlight>
                <a:latin typeface="Merriweather"/>
                <a:ea typeface="Merriweather"/>
                <a:cs typeface="Merriweather"/>
                <a:sym typeface="Merriweather"/>
              </a:rPr>
              <a:t>Degrees of Freedom</a:t>
            </a:r>
            <a:r>
              <a:rPr lang="en" sz="1300">
                <a:solidFill>
                  <a:srgbClr val="202124"/>
                </a:solidFill>
                <a:highlight>
                  <a:srgbClr val="FFFFFF"/>
                </a:highlight>
                <a:latin typeface="Merriweather"/>
                <a:ea typeface="Merriweather"/>
                <a:cs typeface="Merriweather"/>
                <a:sym typeface="Merriweather"/>
              </a:rPr>
              <a:t> are commonly discussed in relation to various forms of hypothesis testing in statistics</a:t>
            </a:r>
            <a:endParaRPr sz="1500">
              <a:latin typeface="Merriweather"/>
              <a:ea typeface="Merriweather"/>
              <a:cs typeface="Merriweather"/>
              <a:sym typeface="Merriweath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35"/>
          <p:cNvSpPr txBox="1"/>
          <p:nvPr/>
        </p:nvSpPr>
        <p:spPr>
          <a:xfrm>
            <a:off x="489425" y="600225"/>
            <a:ext cx="3459900" cy="3753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1600">
                <a:solidFill>
                  <a:srgbClr val="172B4D"/>
                </a:solidFill>
                <a:latin typeface="Roboto"/>
                <a:ea typeface="Roboto"/>
                <a:cs typeface="Roboto"/>
                <a:sym typeface="Roboto"/>
              </a:rPr>
              <a:t>What’s the key difference between the </a:t>
            </a:r>
            <a:r>
              <a:rPr b="1" i="1" lang="en" sz="1600">
                <a:solidFill>
                  <a:srgbClr val="172B4D"/>
                </a:solidFill>
                <a:latin typeface="Roboto"/>
                <a:ea typeface="Roboto"/>
                <a:cs typeface="Roboto"/>
                <a:sym typeface="Roboto"/>
              </a:rPr>
              <a:t>t-</a:t>
            </a:r>
            <a:r>
              <a:rPr b="1" lang="en" sz="1600">
                <a:solidFill>
                  <a:srgbClr val="172B4D"/>
                </a:solidFill>
                <a:latin typeface="Roboto"/>
                <a:ea typeface="Roboto"/>
                <a:cs typeface="Roboto"/>
                <a:sym typeface="Roboto"/>
              </a:rPr>
              <a:t> and z-distributions?</a:t>
            </a:r>
            <a:endParaRPr b="1" sz="1600">
              <a:solidFill>
                <a:srgbClr val="172B4D"/>
              </a:solidFill>
              <a:latin typeface="Roboto"/>
              <a:ea typeface="Roboto"/>
              <a:cs typeface="Roboto"/>
              <a:sym typeface="Roboto"/>
            </a:endParaRPr>
          </a:p>
          <a:p>
            <a:pPr indent="0" lvl="0" marL="0" rtl="0" algn="l">
              <a:lnSpc>
                <a:spcPct val="150000"/>
              </a:lnSpc>
              <a:spcBef>
                <a:spcPts val="400"/>
              </a:spcBef>
              <a:spcAft>
                <a:spcPts val="0"/>
              </a:spcAft>
              <a:buNone/>
            </a:pPr>
            <a:r>
              <a:rPr lang="en" sz="1600">
                <a:solidFill>
                  <a:srgbClr val="172B4D"/>
                </a:solidFill>
                <a:latin typeface="Roboto"/>
                <a:ea typeface="Roboto"/>
                <a:cs typeface="Roboto"/>
                <a:sym typeface="Roboto"/>
              </a:rPr>
              <a:t>The standard normal or z-distribution assumes that you know the population standard deviation. </a:t>
            </a:r>
            <a:endParaRPr sz="1600">
              <a:solidFill>
                <a:srgbClr val="172B4D"/>
              </a:solidFill>
              <a:latin typeface="Roboto"/>
              <a:ea typeface="Roboto"/>
              <a:cs typeface="Roboto"/>
              <a:sym typeface="Roboto"/>
            </a:endParaRPr>
          </a:p>
          <a:p>
            <a:pPr indent="0" lvl="0" marL="0" rtl="0" algn="l">
              <a:lnSpc>
                <a:spcPct val="150000"/>
              </a:lnSpc>
              <a:spcBef>
                <a:spcPts val="0"/>
              </a:spcBef>
              <a:spcAft>
                <a:spcPts val="0"/>
              </a:spcAft>
              <a:buNone/>
            </a:pPr>
            <a:r>
              <a:rPr lang="en" sz="1600">
                <a:solidFill>
                  <a:srgbClr val="172B4D"/>
                </a:solidFill>
                <a:latin typeface="Roboto"/>
                <a:ea typeface="Roboto"/>
                <a:cs typeface="Roboto"/>
                <a:sym typeface="Roboto"/>
              </a:rPr>
              <a:t>The </a:t>
            </a:r>
            <a:r>
              <a:rPr i="1" lang="en" sz="1600">
                <a:solidFill>
                  <a:srgbClr val="172B4D"/>
                </a:solidFill>
                <a:latin typeface="Roboto"/>
                <a:ea typeface="Roboto"/>
                <a:cs typeface="Roboto"/>
                <a:sym typeface="Roboto"/>
              </a:rPr>
              <a:t>t-</a:t>
            </a:r>
            <a:r>
              <a:rPr lang="en" sz="1600">
                <a:solidFill>
                  <a:srgbClr val="172B4D"/>
                </a:solidFill>
                <a:latin typeface="Roboto"/>
                <a:ea typeface="Roboto"/>
                <a:cs typeface="Roboto"/>
                <a:sym typeface="Roboto"/>
              </a:rPr>
              <a:t>distribution (known as the student’s t-distribution) is based on the sample standard deviation.</a:t>
            </a:r>
            <a:endParaRPr sz="1600">
              <a:solidFill>
                <a:srgbClr val="172B4D"/>
              </a:solidFill>
              <a:latin typeface="Roboto"/>
              <a:ea typeface="Roboto"/>
              <a:cs typeface="Roboto"/>
              <a:sym typeface="Roboto"/>
            </a:endParaRPr>
          </a:p>
          <a:p>
            <a:pPr indent="0" lvl="0" marL="0" rtl="0" algn="l">
              <a:lnSpc>
                <a:spcPct val="150000"/>
              </a:lnSpc>
              <a:spcBef>
                <a:spcPts val="0"/>
              </a:spcBef>
              <a:spcAft>
                <a:spcPts val="0"/>
              </a:spcAft>
              <a:buNone/>
            </a:pPr>
            <a:r>
              <a:rPr lang="en" sz="1600">
                <a:solidFill>
                  <a:srgbClr val="172B4D"/>
                </a:solidFill>
                <a:latin typeface="Roboto"/>
                <a:ea typeface="Roboto"/>
                <a:cs typeface="Roboto"/>
                <a:sym typeface="Roboto"/>
              </a:rPr>
              <a:t>NB - the shape changes with df </a:t>
            </a:r>
            <a:endParaRPr sz="1600">
              <a:solidFill>
                <a:srgbClr val="172B4D"/>
              </a:solidFill>
              <a:latin typeface="Roboto"/>
              <a:ea typeface="Roboto"/>
              <a:cs typeface="Roboto"/>
              <a:sym typeface="Roboto"/>
            </a:endParaRPr>
          </a:p>
        </p:txBody>
      </p:sp>
      <p:pic>
        <p:nvPicPr>
          <p:cNvPr id="224" name="Google Shape;224;p35"/>
          <p:cNvPicPr preferRelativeResize="0"/>
          <p:nvPr/>
        </p:nvPicPr>
        <p:blipFill>
          <a:blip r:embed="rId4">
            <a:alphaModFix/>
          </a:blip>
          <a:stretch>
            <a:fillRect/>
          </a:stretch>
        </p:blipFill>
        <p:spPr>
          <a:xfrm>
            <a:off x="4174250" y="485975"/>
            <a:ext cx="3865400" cy="4213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36"/>
          <p:cNvSpPr txBox="1"/>
          <p:nvPr/>
        </p:nvSpPr>
        <p:spPr>
          <a:xfrm>
            <a:off x="477475" y="664875"/>
            <a:ext cx="4823100" cy="3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en" sz="1500">
                <a:solidFill>
                  <a:srgbClr val="172B4D"/>
                </a:solidFill>
                <a:highlight>
                  <a:schemeClr val="lt1"/>
                </a:highlight>
                <a:latin typeface="Roboto"/>
                <a:ea typeface="Roboto"/>
                <a:cs typeface="Roboto"/>
                <a:sym typeface="Roboto"/>
              </a:rPr>
              <a:t>Step 4: Level of significance: This defines the rejection region - the probability of rejecting H0 if it were true. It is denot</a:t>
            </a:r>
            <a:r>
              <a:rPr lang="en">
                <a:solidFill>
                  <a:srgbClr val="172B4D"/>
                </a:solidFill>
                <a:highlight>
                  <a:schemeClr val="lt1"/>
                </a:highlight>
                <a:latin typeface="Roboto"/>
                <a:ea typeface="Roboto"/>
                <a:cs typeface="Roboto"/>
                <a:sym typeface="Roboto"/>
              </a:rPr>
              <a:t>e</a:t>
            </a:r>
            <a:r>
              <a:rPr lang="en" sz="1500">
                <a:solidFill>
                  <a:srgbClr val="172B4D"/>
                </a:solidFill>
                <a:highlight>
                  <a:schemeClr val="lt1"/>
                </a:highlight>
                <a:latin typeface="Roboto"/>
                <a:ea typeface="Roboto"/>
                <a:cs typeface="Roboto"/>
                <a:sym typeface="Roboto"/>
              </a:rPr>
              <a:t>d by </a:t>
            </a:r>
            <a:r>
              <a:rPr b="1" lang="en" sz="1500">
                <a:solidFill>
                  <a:srgbClr val="333333"/>
                </a:solidFill>
                <a:highlight>
                  <a:srgbClr val="FFFFFF"/>
                </a:highlight>
                <a:latin typeface="Roboto"/>
                <a:ea typeface="Roboto"/>
                <a:cs typeface="Roboto"/>
                <a:sym typeface="Roboto"/>
              </a:rPr>
              <a:t>alpha or α, </a:t>
            </a:r>
            <a:r>
              <a:rPr lang="en" sz="1500">
                <a:solidFill>
                  <a:srgbClr val="172B4D"/>
                </a:solidFill>
                <a:highlight>
                  <a:srgbClr val="FFFFFF"/>
                </a:highlight>
                <a:latin typeface="Roboto"/>
                <a:ea typeface="Roboto"/>
                <a:cs typeface="Roboto"/>
                <a:sym typeface="Roboto"/>
              </a:rPr>
              <a:t>conventionally 0.05 or 0.01</a:t>
            </a:r>
            <a:endParaRPr sz="1500">
              <a:solidFill>
                <a:srgbClr val="172B4D"/>
              </a:solidFill>
              <a:highlight>
                <a:schemeClr val="lt1"/>
              </a:highlight>
              <a:latin typeface="Roboto"/>
              <a:ea typeface="Roboto"/>
              <a:cs typeface="Roboto"/>
              <a:sym typeface="Roboto"/>
            </a:endParaRPr>
          </a:p>
          <a:p>
            <a:pPr indent="0" lvl="0" marL="0" rtl="0" algn="l">
              <a:lnSpc>
                <a:spcPct val="115000"/>
              </a:lnSpc>
              <a:spcBef>
                <a:spcPts val="1800"/>
              </a:spcBef>
              <a:spcAft>
                <a:spcPts val="0"/>
              </a:spcAft>
              <a:buNone/>
            </a:pPr>
            <a:r>
              <a:rPr lang="en" sz="1600">
                <a:solidFill>
                  <a:srgbClr val="172B4D"/>
                </a:solidFill>
                <a:latin typeface="Roboto"/>
                <a:ea typeface="Roboto"/>
                <a:cs typeface="Roboto"/>
                <a:sym typeface="Roboto"/>
              </a:rPr>
              <a:t>Step 5: Calculate the test statistic based on the sample data:</a:t>
            </a:r>
            <a:endParaRPr sz="1600">
              <a:solidFill>
                <a:srgbClr val="172B4D"/>
              </a:solidFill>
              <a:latin typeface="Roboto"/>
              <a:ea typeface="Roboto"/>
              <a:cs typeface="Roboto"/>
              <a:sym typeface="Roboto"/>
            </a:endParaRPr>
          </a:p>
          <a:p>
            <a:pPr indent="-330200" lvl="1" marL="914400" rtl="0" algn="l">
              <a:lnSpc>
                <a:spcPct val="115000"/>
              </a:lnSpc>
              <a:spcBef>
                <a:spcPts val="1800"/>
              </a:spcBef>
              <a:spcAft>
                <a:spcPts val="0"/>
              </a:spcAft>
              <a:buClr>
                <a:srgbClr val="172B4D"/>
              </a:buClr>
              <a:buSzPts val="1600"/>
              <a:buFont typeface="Roboto"/>
              <a:buChar char="○"/>
            </a:pPr>
            <a:r>
              <a:rPr lang="en" sz="1600">
                <a:solidFill>
                  <a:srgbClr val="172B4D"/>
                </a:solidFill>
                <a:latin typeface="Roboto"/>
                <a:ea typeface="Roboto"/>
                <a:cs typeface="Roboto"/>
                <a:sym typeface="Roboto"/>
              </a:rPr>
              <a:t>If the test statistic falls in the critical region-&gt;</a:t>
            </a:r>
            <a:r>
              <a:rPr b="1" lang="en" sz="1600">
                <a:solidFill>
                  <a:srgbClr val="172B4D"/>
                </a:solidFill>
                <a:latin typeface="Roboto"/>
                <a:ea typeface="Roboto"/>
                <a:cs typeface="Roboto"/>
                <a:sym typeface="Roboto"/>
              </a:rPr>
              <a:t> reject H0</a:t>
            </a:r>
            <a:endParaRPr b="1" sz="1600">
              <a:solidFill>
                <a:srgbClr val="172B4D"/>
              </a:solidFill>
              <a:latin typeface="Roboto"/>
              <a:ea typeface="Roboto"/>
              <a:cs typeface="Roboto"/>
              <a:sym typeface="Roboto"/>
            </a:endParaRPr>
          </a:p>
          <a:p>
            <a:pPr indent="-330200" lvl="1" marL="914400" rtl="0" algn="l">
              <a:lnSpc>
                <a:spcPct val="115000"/>
              </a:lnSpc>
              <a:spcBef>
                <a:spcPts val="0"/>
              </a:spcBef>
              <a:spcAft>
                <a:spcPts val="0"/>
              </a:spcAft>
              <a:buClr>
                <a:srgbClr val="172B4D"/>
              </a:buClr>
              <a:buSzPts val="1600"/>
              <a:buFont typeface="Roboto"/>
              <a:buChar char="○"/>
            </a:pPr>
            <a:r>
              <a:rPr lang="en" sz="1600">
                <a:solidFill>
                  <a:srgbClr val="172B4D"/>
                </a:solidFill>
                <a:latin typeface="Roboto"/>
                <a:ea typeface="Roboto"/>
                <a:cs typeface="Roboto"/>
                <a:sym typeface="Roboto"/>
              </a:rPr>
              <a:t>If the test statistic falls outside the critical region, then we </a:t>
            </a:r>
            <a:r>
              <a:rPr b="1" lang="en" sz="1600">
                <a:solidFill>
                  <a:srgbClr val="172B4D"/>
                </a:solidFill>
                <a:latin typeface="Roboto"/>
                <a:ea typeface="Roboto"/>
                <a:cs typeface="Roboto"/>
                <a:sym typeface="Roboto"/>
              </a:rPr>
              <a:t>cannot reject H0</a:t>
            </a:r>
            <a:endParaRPr b="1" sz="1600">
              <a:solidFill>
                <a:srgbClr val="172B4D"/>
              </a:solidFill>
              <a:latin typeface="Roboto"/>
              <a:ea typeface="Roboto"/>
              <a:cs typeface="Roboto"/>
              <a:sym typeface="Roboto"/>
            </a:endParaRPr>
          </a:p>
          <a:p>
            <a:pPr indent="-330200" lvl="1" marL="914400" rtl="0" algn="l">
              <a:lnSpc>
                <a:spcPct val="115000"/>
              </a:lnSpc>
              <a:spcBef>
                <a:spcPts val="0"/>
              </a:spcBef>
              <a:spcAft>
                <a:spcPts val="0"/>
              </a:spcAft>
              <a:buClr>
                <a:srgbClr val="172B4D"/>
              </a:buClr>
              <a:buSzPts val="1600"/>
              <a:buFont typeface="Roboto"/>
              <a:buChar char="○"/>
            </a:pPr>
            <a:r>
              <a:rPr lang="en" sz="1600" u="sng">
                <a:solidFill>
                  <a:srgbClr val="172B4D"/>
                </a:solidFill>
                <a:latin typeface="Roboto"/>
                <a:ea typeface="Roboto"/>
                <a:cs typeface="Roboto"/>
                <a:sym typeface="Roboto"/>
              </a:rPr>
              <a:t>This does not mean H0 is true</a:t>
            </a:r>
            <a:endParaRPr sz="1600" u="sng">
              <a:solidFill>
                <a:srgbClr val="172B4D"/>
              </a:solidFill>
              <a:latin typeface="Roboto"/>
              <a:ea typeface="Roboto"/>
              <a:cs typeface="Roboto"/>
              <a:sym typeface="Roboto"/>
            </a:endParaRPr>
          </a:p>
        </p:txBody>
      </p:sp>
      <p:pic>
        <p:nvPicPr>
          <p:cNvPr id="230" name="Google Shape;230;p36"/>
          <p:cNvPicPr preferRelativeResize="0"/>
          <p:nvPr/>
        </p:nvPicPr>
        <p:blipFill>
          <a:blip r:embed="rId4">
            <a:alphaModFix/>
          </a:blip>
          <a:stretch>
            <a:fillRect/>
          </a:stretch>
        </p:blipFill>
        <p:spPr>
          <a:xfrm>
            <a:off x="5203650" y="1149700"/>
            <a:ext cx="3538625" cy="2360860"/>
          </a:xfrm>
          <a:prstGeom prst="rect">
            <a:avLst/>
          </a:prstGeom>
          <a:noFill/>
          <a:ln>
            <a:noFill/>
          </a:ln>
        </p:spPr>
      </p:pic>
      <p:sp>
        <p:nvSpPr>
          <p:cNvPr id="231" name="Google Shape;231;p36"/>
          <p:cNvSpPr txBox="1"/>
          <p:nvPr/>
        </p:nvSpPr>
        <p:spPr>
          <a:xfrm>
            <a:off x="5300575" y="3629050"/>
            <a:ext cx="34260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50">
                <a:solidFill>
                  <a:srgbClr val="333333"/>
                </a:solidFill>
                <a:highlight>
                  <a:srgbClr val="FFFFFF"/>
                </a:highlight>
              </a:rPr>
              <a:t>To graph a significance level of 0.05, we need to shade the 5% of the distribution that is furthest away from the null hypothesis.</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37"/>
          <p:cNvSpPr txBox="1"/>
          <p:nvPr/>
        </p:nvSpPr>
        <p:spPr>
          <a:xfrm>
            <a:off x="452525" y="863350"/>
            <a:ext cx="4884900" cy="3859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80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p value is another method for rejecting H0</a:t>
            </a:r>
            <a:endParaRPr sz="1600">
              <a:solidFill>
                <a:srgbClr val="172B4D"/>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We can use it to verify the test statistic result</a:t>
            </a:r>
            <a:endParaRPr sz="1600">
              <a:solidFill>
                <a:srgbClr val="172B4D"/>
              </a:solidFill>
              <a:highlight>
                <a:srgbClr val="FFFFFF"/>
              </a:highlight>
              <a:latin typeface="Roboto"/>
              <a:ea typeface="Roboto"/>
              <a:cs typeface="Roboto"/>
              <a:sym typeface="Roboto"/>
            </a:endParaRPr>
          </a:p>
          <a:p>
            <a:pPr indent="-330200" lvl="1" marL="914400" rtl="0" algn="l">
              <a:lnSpc>
                <a:spcPct val="115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We can derive the p-value from the t-table</a:t>
            </a:r>
            <a:endParaRPr sz="1600">
              <a:solidFill>
                <a:srgbClr val="172B4D"/>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b="1" lang="en" sz="1600">
                <a:solidFill>
                  <a:srgbClr val="172B4D"/>
                </a:solidFill>
                <a:highlight>
                  <a:srgbClr val="FFFFFF"/>
                </a:highlight>
                <a:latin typeface="Roboto"/>
                <a:ea typeface="Roboto"/>
                <a:cs typeface="Roboto"/>
                <a:sym typeface="Roboto"/>
              </a:rPr>
              <a:t>p-value is a measure of discrepancy between observed results and H0 </a:t>
            </a:r>
            <a:endParaRPr b="1" sz="1600">
              <a:solidFill>
                <a:srgbClr val="172B4D"/>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rPr lang="en" sz="1600">
                <a:solidFill>
                  <a:srgbClr val="172B4D"/>
                </a:solidFill>
                <a:highlight>
                  <a:srgbClr val="FFFFFF"/>
                </a:highlight>
                <a:latin typeface="Roboto"/>
                <a:ea typeface="Roboto"/>
                <a:cs typeface="Roboto"/>
                <a:sym typeface="Roboto"/>
              </a:rPr>
              <a:t>Were H0 true, </a:t>
            </a:r>
            <a:r>
              <a:rPr lang="en" sz="1600">
                <a:solidFill>
                  <a:srgbClr val="172B4D"/>
                </a:solidFill>
                <a:highlight>
                  <a:srgbClr val="FFFFFF"/>
                </a:highlight>
                <a:latin typeface="Roboto"/>
                <a:ea typeface="Roboto"/>
                <a:cs typeface="Roboto"/>
                <a:sym typeface="Roboto"/>
              </a:rPr>
              <a:t>what's</a:t>
            </a:r>
            <a:r>
              <a:rPr lang="en" sz="1600">
                <a:solidFill>
                  <a:srgbClr val="172B4D"/>
                </a:solidFill>
                <a:highlight>
                  <a:srgbClr val="FFFFFF"/>
                </a:highlight>
                <a:latin typeface="Roboto"/>
                <a:ea typeface="Roboto"/>
                <a:cs typeface="Roboto"/>
                <a:sym typeface="Roboto"/>
              </a:rPr>
              <a:t> the probability of observing at least as extreme value?  </a:t>
            </a:r>
            <a:endParaRPr sz="1600">
              <a:solidFill>
                <a:srgbClr val="172B4D"/>
              </a:solidFill>
              <a:highlight>
                <a:srgbClr val="FFFFFF"/>
              </a:highlight>
              <a:latin typeface="Roboto"/>
              <a:ea typeface="Roboto"/>
              <a:cs typeface="Roboto"/>
              <a:sym typeface="Roboto"/>
            </a:endParaRPr>
          </a:p>
          <a:p>
            <a:pPr indent="-330200" lvl="0" marL="457200" rtl="0" algn="l">
              <a:lnSpc>
                <a:spcPct val="115000"/>
              </a:lnSpc>
              <a:spcBef>
                <a:spcPts val="210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p-value is used as a direct measure of   statistical significance</a:t>
            </a:r>
            <a:endParaRPr sz="1600">
              <a:solidFill>
                <a:srgbClr val="172B4D"/>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Conventionally the threshold is 0.05</a:t>
            </a:r>
            <a:endParaRPr sz="1600">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237" name="Google Shape;237;p37"/>
          <p:cNvPicPr preferRelativeResize="0"/>
          <p:nvPr/>
        </p:nvPicPr>
        <p:blipFill>
          <a:blip r:embed="rId4">
            <a:alphaModFix/>
          </a:blip>
          <a:stretch>
            <a:fillRect/>
          </a:stretch>
        </p:blipFill>
        <p:spPr>
          <a:xfrm>
            <a:off x="5337425" y="1822675"/>
            <a:ext cx="3170800" cy="2028025"/>
          </a:xfrm>
          <a:prstGeom prst="rect">
            <a:avLst/>
          </a:prstGeom>
          <a:noFill/>
          <a:ln>
            <a:noFill/>
          </a:ln>
        </p:spPr>
      </p:pic>
      <p:sp>
        <p:nvSpPr>
          <p:cNvPr id="238" name="Google Shape;238;p37"/>
          <p:cNvSpPr txBox="1"/>
          <p:nvPr/>
        </p:nvSpPr>
        <p:spPr>
          <a:xfrm>
            <a:off x="452525" y="4459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HYPOTHESIS TESTING - p-value</a:t>
            </a:r>
            <a:endParaRPr b="0" i="0" sz="2100" u="none" cap="none" strike="noStrike">
              <a:solidFill>
                <a:srgbClr val="2E2E2E"/>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38"/>
          <p:cNvSpPr txBox="1"/>
          <p:nvPr/>
        </p:nvSpPr>
        <p:spPr>
          <a:xfrm>
            <a:off x="546450" y="6311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Dealing with Uncertainty </a:t>
            </a:r>
            <a:endParaRPr b="0" i="0" sz="2100" u="none" cap="none" strike="noStrike">
              <a:solidFill>
                <a:srgbClr val="2E2E2E"/>
              </a:solidFill>
              <a:latin typeface="Montserrat"/>
              <a:ea typeface="Montserrat"/>
              <a:cs typeface="Montserrat"/>
              <a:sym typeface="Montserrat"/>
            </a:endParaRPr>
          </a:p>
        </p:txBody>
      </p:sp>
      <p:sp>
        <p:nvSpPr>
          <p:cNvPr id="244" name="Google Shape;244;p38"/>
          <p:cNvSpPr txBox="1"/>
          <p:nvPr/>
        </p:nvSpPr>
        <p:spPr>
          <a:xfrm>
            <a:off x="586400" y="1122225"/>
            <a:ext cx="4054500" cy="3627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2100"/>
              </a:spcBef>
              <a:spcAft>
                <a:spcPts val="0"/>
              </a:spcAft>
              <a:buClr>
                <a:srgbClr val="172B4D"/>
              </a:buClr>
              <a:buSzPts val="1500"/>
              <a:buFont typeface="Montserrat"/>
              <a:buChar char="●"/>
            </a:pPr>
            <a:r>
              <a:rPr lang="en" sz="1500">
                <a:latin typeface="Montserrat"/>
                <a:ea typeface="Montserrat"/>
                <a:cs typeface="Montserrat"/>
                <a:sym typeface="Montserrat"/>
              </a:rPr>
              <a:t>For any given research question, are you easily able to define the population? </a:t>
            </a:r>
            <a:endParaRPr sz="1500">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Font typeface="Montserrat"/>
              <a:buChar char="●"/>
            </a:pPr>
            <a:r>
              <a:rPr lang="en" sz="1500">
                <a:latin typeface="Montserrat"/>
                <a:ea typeface="Montserrat"/>
                <a:cs typeface="Montserrat"/>
                <a:sym typeface="Montserrat"/>
              </a:rPr>
              <a:t>What methods can be undertaken to collect data which accurately reflects the target population?</a:t>
            </a:r>
            <a:endParaRPr sz="1500">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Font typeface="Montserrat"/>
              <a:buChar char="●"/>
            </a:pPr>
            <a:r>
              <a:rPr lang="en" sz="1500" u="sng">
                <a:solidFill>
                  <a:schemeClr val="hlink"/>
                </a:solidFill>
                <a:latin typeface="Montserrat"/>
                <a:ea typeface="Montserrat"/>
                <a:cs typeface="Montserrat"/>
                <a:sym typeface="Montserrat"/>
                <a:hlinkClick r:id="rId4"/>
              </a:rPr>
              <a:t>Margin of error should be reflected in reported results</a:t>
            </a:r>
            <a:endParaRPr sz="1500">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Font typeface="Montserrat"/>
              <a:buChar char="●"/>
            </a:pPr>
            <a:r>
              <a:rPr lang="en" sz="1500">
                <a:latin typeface="Montserrat"/>
                <a:ea typeface="Montserrat"/>
                <a:cs typeface="Montserrat"/>
                <a:sym typeface="Montserrat"/>
              </a:rPr>
              <a:t>D</a:t>
            </a:r>
            <a:r>
              <a:rPr lang="en" sz="1500">
                <a:latin typeface="Montserrat"/>
                <a:ea typeface="Montserrat"/>
                <a:cs typeface="Montserrat"/>
                <a:sym typeface="Montserrat"/>
              </a:rPr>
              <a:t>isplay</a:t>
            </a:r>
            <a:r>
              <a:rPr lang="en" sz="1500">
                <a:latin typeface="Montserrat"/>
                <a:ea typeface="Montserrat"/>
                <a:cs typeface="Montserrat"/>
                <a:sym typeface="Montserrat"/>
              </a:rPr>
              <a:t> charts with confidence interval (normally 95%)</a:t>
            </a:r>
            <a:endParaRPr sz="1500">
              <a:latin typeface="Montserrat"/>
              <a:ea typeface="Montserrat"/>
              <a:cs typeface="Montserrat"/>
              <a:sym typeface="Montserrat"/>
            </a:endParaRPr>
          </a:p>
          <a:p>
            <a:pPr indent="0" lvl="0" marL="0" rtl="0" algn="l">
              <a:lnSpc>
                <a:spcPct val="115000"/>
              </a:lnSpc>
              <a:spcBef>
                <a:spcPts val="2100"/>
              </a:spcBef>
              <a:spcAft>
                <a:spcPts val="0"/>
              </a:spcAft>
              <a:buNone/>
            </a:pPr>
            <a:r>
              <a:rPr lang="en" sz="1500">
                <a:latin typeface="Montserrat"/>
                <a:ea typeface="Montserrat"/>
                <a:cs typeface="Montserrat"/>
                <a:sym typeface="Montserrat"/>
              </a:rPr>
              <a:t>(</a:t>
            </a:r>
            <a:r>
              <a:rPr lang="en" sz="1500">
                <a:latin typeface="Montserrat"/>
                <a:ea typeface="Montserrat"/>
                <a:cs typeface="Montserrat"/>
                <a:sym typeface="Montserrat"/>
              </a:rPr>
              <a:t>Does not</a:t>
            </a:r>
            <a:r>
              <a:rPr lang="en" sz="1500">
                <a:latin typeface="Montserrat"/>
                <a:ea typeface="Montserrat"/>
                <a:cs typeface="Montserrat"/>
                <a:sym typeface="Montserrat"/>
              </a:rPr>
              <a:t> include systematic error) </a:t>
            </a:r>
            <a:endParaRPr sz="1500">
              <a:latin typeface="Montserrat"/>
              <a:ea typeface="Montserrat"/>
              <a:cs typeface="Montserrat"/>
              <a:sym typeface="Montserrat"/>
            </a:endParaRPr>
          </a:p>
        </p:txBody>
      </p:sp>
      <p:sp>
        <p:nvSpPr>
          <p:cNvPr id="245" name="Google Shape;245;p38"/>
          <p:cNvSpPr/>
          <p:nvPr/>
        </p:nvSpPr>
        <p:spPr>
          <a:xfrm>
            <a:off x="652000" y="269075"/>
            <a:ext cx="444900" cy="3621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77C0BC"/>
                </a:solidFill>
              </a:rPr>
              <a:t>4</a:t>
            </a:r>
            <a:endParaRPr sz="2100">
              <a:solidFill>
                <a:srgbClr val="77C0BC"/>
              </a:solidFill>
            </a:endParaRPr>
          </a:p>
        </p:txBody>
      </p:sp>
      <p:pic>
        <p:nvPicPr>
          <p:cNvPr id="246" name="Google Shape;246;p38"/>
          <p:cNvPicPr preferRelativeResize="0"/>
          <p:nvPr/>
        </p:nvPicPr>
        <p:blipFill>
          <a:blip r:embed="rId5">
            <a:alphaModFix/>
          </a:blip>
          <a:stretch>
            <a:fillRect/>
          </a:stretch>
        </p:blipFill>
        <p:spPr>
          <a:xfrm>
            <a:off x="4879100" y="678000"/>
            <a:ext cx="3265200" cy="2008675"/>
          </a:xfrm>
          <a:prstGeom prst="rect">
            <a:avLst/>
          </a:prstGeom>
          <a:noFill/>
          <a:ln>
            <a:noFill/>
          </a:ln>
        </p:spPr>
      </p:pic>
      <p:pic>
        <p:nvPicPr>
          <p:cNvPr id="247" name="Google Shape;247;p38"/>
          <p:cNvPicPr preferRelativeResize="0"/>
          <p:nvPr/>
        </p:nvPicPr>
        <p:blipFill>
          <a:blip r:embed="rId6">
            <a:alphaModFix/>
          </a:blip>
          <a:stretch>
            <a:fillRect/>
          </a:stretch>
        </p:blipFill>
        <p:spPr>
          <a:xfrm>
            <a:off x="5161375" y="2761225"/>
            <a:ext cx="2868871" cy="2008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39"/>
          <p:cNvSpPr txBox="1"/>
          <p:nvPr/>
        </p:nvSpPr>
        <p:spPr>
          <a:xfrm>
            <a:off x="546450" y="6311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What is a confidence interval</a:t>
            </a:r>
            <a:endParaRPr b="0" i="0" sz="2100" u="none" cap="none" strike="noStrike">
              <a:solidFill>
                <a:srgbClr val="2E2E2E"/>
              </a:solidFill>
              <a:latin typeface="Montserrat"/>
              <a:ea typeface="Montserrat"/>
              <a:cs typeface="Montserrat"/>
              <a:sym typeface="Montserrat"/>
            </a:endParaRPr>
          </a:p>
        </p:txBody>
      </p:sp>
      <p:sp>
        <p:nvSpPr>
          <p:cNvPr id="253" name="Google Shape;253;p39"/>
          <p:cNvSpPr txBox="1"/>
          <p:nvPr/>
        </p:nvSpPr>
        <p:spPr>
          <a:xfrm>
            <a:off x="258550" y="1245850"/>
            <a:ext cx="8885400" cy="3135000"/>
          </a:xfrm>
          <a:prstGeom prst="rect">
            <a:avLst/>
          </a:prstGeom>
          <a:noFill/>
          <a:ln>
            <a:noFill/>
          </a:ln>
        </p:spPr>
        <p:txBody>
          <a:bodyPr anchorCtr="0" anchor="t" bIns="91425" lIns="91425" spcFirstLastPara="1" rIns="91425" wrap="square" tIns="91425">
            <a:spAutoFit/>
          </a:bodyPr>
          <a:lstStyle/>
          <a:p>
            <a:pPr indent="0" lvl="0" marL="228600" marR="1143000" rtl="0" algn="ctr">
              <a:lnSpc>
                <a:spcPct val="100000"/>
              </a:lnSpc>
              <a:spcBef>
                <a:spcPts val="3400"/>
              </a:spcBef>
              <a:spcAft>
                <a:spcPts val="0"/>
              </a:spcAft>
              <a:buNone/>
            </a:pPr>
            <a:r>
              <a:rPr b="1" lang="en" sz="1250">
                <a:solidFill>
                  <a:schemeClr val="dk1"/>
                </a:solidFill>
                <a:latin typeface="Merriweather"/>
                <a:ea typeface="Merriweather"/>
                <a:cs typeface="Merriweather"/>
                <a:sym typeface="Merriweather"/>
              </a:rPr>
              <a:t>A confidence interval is a range of values that encloses a parameter with a given likelihood.</a:t>
            </a:r>
            <a:endParaRPr b="1" sz="1250">
              <a:solidFill>
                <a:schemeClr val="dk1"/>
              </a:solidFill>
              <a:latin typeface="Merriweather"/>
              <a:ea typeface="Merriweather"/>
              <a:cs typeface="Merriweather"/>
              <a:sym typeface="Merriweather"/>
            </a:endParaRPr>
          </a:p>
          <a:p>
            <a:pPr indent="0" lvl="0" marL="228600" marR="1143000" rtl="0" algn="l">
              <a:lnSpc>
                <a:spcPct val="100000"/>
              </a:lnSpc>
              <a:spcBef>
                <a:spcPts val="2000"/>
              </a:spcBef>
              <a:spcAft>
                <a:spcPts val="0"/>
              </a:spcAft>
              <a:buNone/>
            </a:pPr>
            <a:r>
              <a:rPr lang="en" sz="1250">
                <a:solidFill>
                  <a:schemeClr val="dk1"/>
                </a:solidFill>
                <a:latin typeface="Merriweather"/>
                <a:ea typeface="Merriweather"/>
                <a:cs typeface="Merriweather"/>
                <a:sym typeface="Merriweather"/>
              </a:rPr>
              <a:t>So let's say we've a sample of 200 people from a population of 100,000. Our sample data come up with a correlation of 0.41 and indicate that </a:t>
            </a:r>
            <a:r>
              <a:rPr b="1" lang="en" sz="1250">
                <a:solidFill>
                  <a:schemeClr val="dk1"/>
                </a:solidFill>
                <a:latin typeface="Merriweather"/>
                <a:ea typeface="Merriweather"/>
                <a:cs typeface="Merriweather"/>
                <a:sym typeface="Merriweather"/>
              </a:rPr>
              <a:t>the 95% confidence interval for this correlation runs from 0.29 to 0.52.</a:t>
            </a:r>
            <a:endParaRPr b="1" sz="1250">
              <a:solidFill>
                <a:schemeClr val="dk1"/>
              </a:solidFill>
              <a:latin typeface="Merriweather"/>
              <a:ea typeface="Merriweather"/>
              <a:cs typeface="Merriweather"/>
              <a:sym typeface="Merriweather"/>
            </a:endParaRPr>
          </a:p>
          <a:p>
            <a:pPr indent="0" lvl="0" marL="228600" marR="1143000" rtl="0" algn="l">
              <a:lnSpc>
                <a:spcPct val="100000"/>
              </a:lnSpc>
              <a:spcBef>
                <a:spcPts val="2000"/>
              </a:spcBef>
              <a:spcAft>
                <a:spcPts val="0"/>
              </a:spcAft>
              <a:buNone/>
            </a:pPr>
            <a:r>
              <a:rPr b="1" lang="en" sz="1250">
                <a:solidFill>
                  <a:schemeClr val="dk1"/>
                </a:solidFill>
                <a:latin typeface="Merriweather"/>
                <a:ea typeface="Merriweather"/>
                <a:cs typeface="Merriweather"/>
                <a:sym typeface="Merriweather"/>
              </a:rPr>
              <a:t>This means : </a:t>
            </a:r>
            <a:endParaRPr b="1" sz="1250">
              <a:solidFill>
                <a:schemeClr val="dk1"/>
              </a:solidFill>
              <a:latin typeface="Merriweather"/>
              <a:ea typeface="Merriweather"/>
              <a:cs typeface="Merriweather"/>
              <a:sym typeface="Merriweather"/>
            </a:endParaRPr>
          </a:p>
          <a:p>
            <a:pPr indent="-307975" lvl="0" marL="457200" marR="1143000" rtl="0" algn="l">
              <a:lnSpc>
                <a:spcPct val="100000"/>
              </a:lnSpc>
              <a:spcBef>
                <a:spcPts val="2000"/>
              </a:spcBef>
              <a:spcAft>
                <a:spcPts val="0"/>
              </a:spcAft>
              <a:buClr>
                <a:schemeClr val="dk1"/>
              </a:buClr>
              <a:buSzPts val="1250"/>
              <a:buFont typeface="Merriweather"/>
              <a:buChar char="-"/>
            </a:pPr>
            <a:r>
              <a:rPr lang="en" sz="1250">
                <a:solidFill>
                  <a:schemeClr val="dk1"/>
                </a:solidFill>
                <a:latin typeface="Merriweather"/>
                <a:ea typeface="Merriweather"/>
                <a:cs typeface="Merriweather"/>
                <a:sym typeface="Merriweather"/>
              </a:rPr>
              <a:t>the </a:t>
            </a:r>
            <a:r>
              <a:rPr i="1" lang="en" sz="1250">
                <a:solidFill>
                  <a:schemeClr val="dk1"/>
                </a:solidFill>
                <a:latin typeface="Merriweather"/>
                <a:ea typeface="Merriweather"/>
                <a:cs typeface="Merriweather"/>
                <a:sym typeface="Merriweather"/>
              </a:rPr>
              <a:t>range of values</a:t>
            </a:r>
            <a:r>
              <a:rPr lang="en" sz="1250">
                <a:solidFill>
                  <a:schemeClr val="dk1"/>
                </a:solidFill>
                <a:latin typeface="Merriweather"/>
                <a:ea typeface="Merriweather"/>
                <a:cs typeface="Merriweather"/>
                <a:sym typeface="Merriweather"/>
              </a:rPr>
              <a:t> -0.29 through 0.52</a:t>
            </a:r>
            <a:endParaRPr sz="1250">
              <a:solidFill>
                <a:schemeClr val="dk1"/>
              </a:solidFill>
              <a:latin typeface="Merriweather"/>
              <a:ea typeface="Merriweather"/>
              <a:cs typeface="Merriweather"/>
              <a:sym typeface="Merriweather"/>
            </a:endParaRPr>
          </a:p>
          <a:p>
            <a:pPr indent="-307975" lvl="0" marL="457200" marR="1143000" rtl="0" algn="l">
              <a:lnSpc>
                <a:spcPct val="100000"/>
              </a:lnSpc>
              <a:spcBef>
                <a:spcPts val="0"/>
              </a:spcBef>
              <a:spcAft>
                <a:spcPts val="0"/>
              </a:spcAft>
              <a:buClr>
                <a:schemeClr val="dk1"/>
              </a:buClr>
              <a:buSzPts val="1250"/>
              <a:buFont typeface="Merriweather"/>
              <a:buChar char="-"/>
            </a:pPr>
            <a:r>
              <a:rPr lang="en" sz="1250">
                <a:solidFill>
                  <a:schemeClr val="dk1"/>
                </a:solidFill>
                <a:latin typeface="Merriweather"/>
                <a:ea typeface="Merriweather"/>
                <a:cs typeface="Merriweather"/>
                <a:sym typeface="Merriweather"/>
              </a:rPr>
              <a:t>has a </a:t>
            </a:r>
            <a:r>
              <a:rPr i="1" lang="en" sz="1250">
                <a:solidFill>
                  <a:schemeClr val="dk1"/>
                </a:solidFill>
                <a:latin typeface="Merriweather"/>
                <a:ea typeface="Merriweather"/>
                <a:cs typeface="Merriweather"/>
                <a:sym typeface="Merriweather"/>
              </a:rPr>
              <a:t>95% likelihood </a:t>
            </a:r>
            <a:r>
              <a:rPr lang="en" sz="1250">
                <a:solidFill>
                  <a:schemeClr val="dk1"/>
                </a:solidFill>
                <a:latin typeface="Merriweather"/>
                <a:ea typeface="Merriweather"/>
                <a:cs typeface="Merriweather"/>
                <a:sym typeface="Merriweather"/>
              </a:rPr>
              <a:t>of enclosing the </a:t>
            </a:r>
            <a:r>
              <a:rPr i="1" lang="en" sz="1250">
                <a:solidFill>
                  <a:schemeClr val="dk1"/>
                </a:solidFill>
                <a:latin typeface="Merriweather"/>
                <a:ea typeface="Merriweather"/>
                <a:cs typeface="Merriweather"/>
                <a:sym typeface="Merriweather"/>
              </a:rPr>
              <a:t>parameter</a:t>
            </a:r>
            <a:r>
              <a:rPr lang="en" sz="1250">
                <a:solidFill>
                  <a:schemeClr val="dk1"/>
                </a:solidFill>
                <a:latin typeface="Merriweather"/>
                <a:ea typeface="Merriweather"/>
                <a:cs typeface="Merriweather"/>
                <a:sym typeface="Merriweather"/>
              </a:rPr>
              <a:t> (</a:t>
            </a:r>
            <a:r>
              <a:rPr lang="en" sz="1250">
                <a:solidFill>
                  <a:schemeClr val="dk1"/>
                </a:solidFill>
                <a:latin typeface="Merriweather"/>
                <a:ea typeface="Merriweather"/>
                <a:cs typeface="Merriweather"/>
                <a:sym typeface="Merriweather"/>
              </a:rPr>
              <a:t>the correlation for the entire population) that we'd like to know.</a:t>
            </a:r>
            <a:endParaRPr sz="1250">
              <a:solidFill>
                <a:schemeClr val="dk1"/>
              </a:solidFill>
              <a:latin typeface="Merriweather"/>
              <a:ea typeface="Merriweather"/>
              <a:cs typeface="Merriweather"/>
              <a:sym typeface="Merriweather"/>
            </a:endParaRPr>
          </a:p>
          <a:p>
            <a:pPr indent="0" lvl="0" marL="228600" marR="1143000" rtl="0" algn="l">
              <a:lnSpc>
                <a:spcPct val="100000"/>
              </a:lnSpc>
              <a:spcBef>
                <a:spcPts val="2000"/>
              </a:spcBef>
              <a:spcAft>
                <a:spcPts val="0"/>
              </a:spcAft>
              <a:buNone/>
            </a:pPr>
            <a:r>
              <a:rPr lang="en" sz="1250">
                <a:solidFill>
                  <a:schemeClr val="dk1"/>
                </a:solidFill>
                <a:latin typeface="Merriweather"/>
                <a:ea typeface="Merriweather"/>
                <a:cs typeface="Merriweather"/>
                <a:sym typeface="Merriweather"/>
              </a:rPr>
              <a:t>So basically, a confidence interval tells us how much our </a:t>
            </a:r>
            <a:r>
              <a:rPr i="1" lang="en" sz="1250">
                <a:solidFill>
                  <a:schemeClr val="dk1"/>
                </a:solidFill>
                <a:latin typeface="Merriweather"/>
                <a:ea typeface="Merriweather"/>
                <a:cs typeface="Merriweather"/>
                <a:sym typeface="Merriweather"/>
              </a:rPr>
              <a:t>sample</a:t>
            </a:r>
            <a:r>
              <a:rPr lang="en" sz="1250">
                <a:solidFill>
                  <a:schemeClr val="dk1"/>
                </a:solidFill>
                <a:latin typeface="Merriweather"/>
                <a:ea typeface="Merriweather"/>
                <a:cs typeface="Merriweather"/>
                <a:sym typeface="Merriweather"/>
              </a:rPr>
              <a:t> correlation is likely to differ from the </a:t>
            </a:r>
            <a:r>
              <a:rPr i="1" lang="en" sz="1250">
                <a:solidFill>
                  <a:schemeClr val="dk1"/>
                </a:solidFill>
                <a:latin typeface="Merriweather"/>
                <a:ea typeface="Merriweather"/>
                <a:cs typeface="Merriweather"/>
                <a:sym typeface="Merriweather"/>
              </a:rPr>
              <a:t>population</a:t>
            </a:r>
            <a:r>
              <a:rPr lang="en" sz="1250">
                <a:solidFill>
                  <a:schemeClr val="dk1"/>
                </a:solidFill>
                <a:latin typeface="Merriweather"/>
                <a:ea typeface="Merriweather"/>
                <a:cs typeface="Merriweather"/>
                <a:sym typeface="Merriweather"/>
              </a:rPr>
              <a:t> correlation we're after.</a:t>
            </a:r>
            <a:endParaRPr sz="1250">
              <a:solidFill>
                <a:schemeClr val="dk1"/>
              </a:solidFill>
              <a:latin typeface="Merriweather"/>
              <a:ea typeface="Merriweather"/>
              <a:cs typeface="Merriweather"/>
              <a:sym typeface="Merriweath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40"/>
          <p:cNvSpPr txBox="1"/>
          <p:nvPr/>
        </p:nvSpPr>
        <p:spPr>
          <a:xfrm>
            <a:off x="546450" y="6311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Visualising a </a:t>
            </a:r>
            <a:r>
              <a:rPr b="1" lang="en" sz="2100">
                <a:solidFill>
                  <a:srgbClr val="434343"/>
                </a:solidFill>
                <a:latin typeface="Montserrat"/>
                <a:ea typeface="Montserrat"/>
                <a:cs typeface="Montserrat"/>
                <a:sym typeface="Montserrat"/>
              </a:rPr>
              <a:t>confidence interval</a:t>
            </a:r>
            <a:endParaRPr b="0" i="0" sz="2100" u="none" cap="none" strike="noStrike">
              <a:solidFill>
                <a:srgbClr val="2E2E2E"/>
              </a:solidFill>
              <a:latin typeface="Montserrat"/>
              <a:ea typeface="Montserrat"/>
              <a:cs typeface="Montserrat"/>
              <a:sym typeface="Montserrat"/>
            </a:endParaRPr>
          </a:p>
        </p:txBody>
      </p:sp>
      <p:pic>
        <p:nvPicPr>
          <p:cNvPr id="259" name="Google Shape;259;p40"/>
          <p:cNvPicPr preferRelativeResize="0"/>
          <p:nvPr/>
        </p:nvPicPr>
        <p:blipFill>
          <a:blip r:embed="rId4">
            <a:alphaModFix/>
          </a:blip>
          <a:stretch>
            <a:fillRect/>
          </a:stretch>
        </p:blipFill>
        <p:spPr>
          <a:xfrm>
            <a:off x="1632525" y="1248050"/>
            <a:ext cx="5878953" cy="3496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41"/>
          <p:cNvSpPr txBox="1"/>
          <p:nvPr/>
        </p:nvSpPr>
        <p:spPr>
          <a:xfrm>
            <a:off x="546450" y="6311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Visualising a confidence interval</a:t>
            </a:r>
            <a:endParaRPr b="0" i="0" sz="2100" u="none" cap="none" strike="noStrike">
              <a:solidFill>
                <a:srgbClr val="2E2E2E"/>
              </a:solidFill>
              <a:latin typeface="Montserrat"/>
              <a:ea typeface="Montserrat"/>
              <a:cs typeface="Montserrat"/>
              <a:sym typeface="Montserrat"/>
            </a:endParaRPr>
          </a:p>
        </p:txBody>
      </p:sp>
      <p:pic>
        <p:nvPicPr>
          <p:cNvPr id="265" name="Google Shape;265;p41"/>
          <p:cNvPicPr preferRelativeResize="0"/>
          <p:nvPr/>
        </p:nvPicPr>
        <p:blipFill>
          <a:blip r:embed="rId4">
            <a:alphaModFix/>
          </a:blip>
          <a:stretch>
            <a:fillRect/>
          </a:stretch>
        </p:blipFill>
        <p:spPr>
          <a:xfrm>
            <a:off x="1621550" y="1154025"/>
            <a:ext cx="4572000" cy="342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nvSpPr>
        <p:spPr>
          <a:xfrm>
            <a:off x="1034325" y="1043750"/>
            <a:ext cx="7485000" cy="62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600">
                <a:solidFill>
                  <a:srgbClr val="172B4D"/>
                </a:solidFill>
                <a:latin typeface="Montserrat"/>
                <a:ea typeface="Montserrat"/>
                <a:cs typeface="Montserrat"/>
                <a:sym typeface="Montserrat"/>
              </a:rPr>
              <a:t>Probability problems - True or False?</a:t>
            </a:r>
            <a:endParaRPr sz="1450">
              <a:solidFill>
                <a:srgbClr val="262626"/>
              </a:solidFill>
              <a:highlight>
                <a:srgbClr val="FFFFFF"/>
              </a:highlight>
              <a:latin typeface="Merriweather"/>
              <a:ea typeface="Merriweather"/>
              <a:cs typeface="Merriweather"/>
              <a:sym typeface="Merriweather"/>
            </a:endParaRPr>
          </a:p>
          <a:p>
            <a:pPr indent="0" lvl="0" marL="0" rtl="0" algn="l">
              <a:spcBef>
                <a:spcPts val="2100"/>
              </a:spcBef>
              <a:spcAft>
                <a:spcPts val="0"/>
              </a:spcAft>
              <a:buNone/>
            </a:pPr>
            <a:r>
              <a:t/>
            </a:r>
            <a:endParaRPr sz="2100">
              <a:solidFill>
                <a:srgbClr val="172B4D"/>
              </a:solidFill>
              <a:latin typeface="Merriweather"/>
              <a:ea typeface="Merriweather"/>
              <a:cs typeface="Merriweather"/>
              <a:sym typeface="Merriweather"/>
            </a:endParaRPr>
          </a:p>
        </p:txBody>
      </p:sp>
      <p:pic>
        <p:nvPicPr>
          <p:cNvPr id="68" name="Google Shape;68;p15"/>
          <p:cNvPicPr preferRelativeResize="0"/>
          <p:nvPr/>
        </p:nvPicPr>
        <p:blipFill>
          <a:blip r:embed="rId4">
            <a:alphaModFix/>
          </a:blip>
          <a:stretch>
            <a:fillRect/>
          </a:stretch>
        </p:blipFill>
        <p:spPr>
          <a:xfrm>
            <a:off x="522725" y="1941199"/>
            <a:ext cx="3920000" cy="2631051"/>
          </a:xfrm>
          <a:prstGeom prst="rect">
            <a:avLst/>
          </a:prstGeom>
          <a:noFill/>
          <a:ln cap="flat" cmpd="sng" w="9525">
            <a:solidFill>
              <a:srgbClr val="000000"/>
            </a:solidFill>
            <a:prstDash val="solid"/>
            <a:round/>
            <a:headEnd len="sm" w="sm" type="none"/>
            <a:tailEnd len="sm" w="sm" type="none"/>
          </a:ln>
        </p:spPr>
      </p:pic>
      <p:pic>
        <p:nvPicPr>
          <p:cNvPr id="69" name="Google Shape;69;p15"/>
          <p:cNvPicPr preferRelativeResize="0"/>
          <p:nvPr/>
        </p:nvPicPr>
        <p:blipFill>
          <a:blip r:embed="rId5">
            <a:alphaModFix/>
          </a:blip>
          <a:stretch>
            <a:fillRect/>
          </a:stretch>
        </p:blipFill>
        <p:spPr>
          <a:xfrm>
            <a:off x="4808951" y="1901237"/>
            <a:ext cx="3525425" cy="2710975"/>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p42"/>
          <p:cNvSpPr txBox="1"/>
          <p:nvPr/>
        </p:nvSpPr>
        <p:spPr>
          <a:xfrm>
            <a:off x="546450" y="6311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Calculate the confidence interval</a:t>
            </a:r>
            <a:endParaRPr b="0" i="0" sz="2100" u="none" cap="none" strike="noStrike">
              <a:solidFill>
                <a:srgbClr val="2E2E2E"/>
              </a:solidFill>
              <a:latin typeface="Montserrat"/>
              <a:ea typeface="Montserrat"/>
              <a:cs typeface="Montserrat"/>
              <a:sym typeface="Montserrat"/>
            </a:endParaRPr>
          </a:p>
        </p:txBody>
      </p:sp>
      <p:pic>
        <p:nvPicPr>
          <p:cNvPr id="271" name="Google Shape;271;p42"/>
          <p:cNvPicPr preferRelativeResize="0"/>
          <p:nvPr/>
        </p:nvPicPr>
        <p:blipFill>
          <a:blip r:embed="rId4">
            <a:alphaModFix/>
          </a:blip>
          <a:stretch>
            <a:fillRect/>
          </a:stretch>
        </p:blipFill>
        <p:spPr>
          <a:xfrm>
            <a:off x="652000" y="1342475"/>
            <a:ext cx="7674849" cy="2898975"/>
          </a:xfrm>
          <a:prstGeom prst="rect">
            <a:avLst/>
          </a:prstGeom>
          <a:noFill/>
          <a:ln cap="flat" cmpd="sng" w="9525">
            <a:solidFill>
              <a:srgbClr val="8E7CC3"/>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 name="Shape 275"/>
        <p:cNvGrpSpPr/>
        <p:nvPr/>
      </p:nvGrpSpPr>
      <p:grpSpPr>
        <a:xfrm>
          <a:off x="0" y="0"/>
          <a:ext cx="0" cy="0"/>
          <a:chOff x="0" y="0"/>
          <a:chExt cx="0" cy="0"/>
        </a:xfrm>
      </p:grpSpPr>
      <p:sp>
        <p:nvSpPr>
          <p:cNvPr id="276" name="Google Shape;276;p43"/>
          <p:cNvSpPr txBox="1"/>
          <p:nvPr/>
        </p:nvSpPr>
        <p:spPr>
          <a:xfrm>
            <a:off x="546450" y="6311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How do we apply these principles?</a:t>
            </a:r>
            <a:endParaRPr b="0" i="0" sz="2100" u="none" cap="none" strike="noStrike">
              <a:solidFill>
                <a:srgbClr val="2E2E2E"/>
              </a:solidFill>
              <a:latin typeface="Montserrat"/>
              <a:ea typeface="Montserrat"/>
              <a:cs typeface="Montserrat"/>
              <a:sym typeface="Montserrat"/>
            </a:endParaRPr>
          </a:p>
        </p:txBody>
      </p:sp>
      <p:sp>
        <p:nvSpPr>
          <p:cNvPr id="277" name="Google Shape;277;p43"/>
          <p:cNvSpPr txBox="1"/>
          <p:nvPr/>
        </p:nvSpPr>
        <p:spPr>
          <a:xfrm>
            <a:off x="546450" y="940250"/>
            <a:ext cx="8051100" cy="368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100"/>
              </a:spcBef>
              <a:spcAft>
                <a:spcPts val="0"/>
              </a:spcAft>
              <a:buNone/>
            </a:pPr>
            <a:r>
              <a:rPr lang="en" sz="1500">
                <a:latin typeface="Montserrat"/>
                <a:ea typeface="Montserrat"/>
                <a:cs typeface="Montserrat"/>
                <a:sym typeface="Montserrat"/>
              </a:rPr>
              <a:t>1 - Propose an explanation for a phenomenon </a:t>
            </a:r>
            <a:endParaRPr sz="1500">
              <a:latin typeface="Montserrat"/>
              <a:ea typeface="Montserrat"/>
              <a:cs typeface="Montserrat"/>
              <a:sym typeface="Montserrat"/>
            </a:endParaRPr>
          </a:p>
          <a:p>
            <a:pPr indent="0" lvl="0" marL="1828800" rtl="0" algn="l">
              <a:lnSpc>
                <a:spcPct val="115000"/>
              </a:lnSpc>
              <a:spcBef>
                <a:spcPts val="2100"/>
              </a:spcBef>
              <a:spcAft>
                <a:spcPts val="0"/>
              </a:spcAft>
              <a:buNone/>
            </a:pPr>
            <a:r>
              <a:rPr lang="en" sz="1500">
                <a:latin typeface="Montserrat"/>
                <a:ea typeface="Montserrat"/>
                <a:cs typeface="Montserrat"/>
                <a:sym typeface="Montserrat"/>
              </a:rPr>
              <a:t>- this is the working </a:t>
            </a:r>
            <a:r>
              <a:rPr lang="en" sz="1500">
                <a:latin typeface="Montserrat"/>
                <a:ea typeface="Montserrat"/>
                <a:cs typeface="Montserrat"/>
                <a:sym typeface="Montserrat"/>
              </a:rPr>
              <a:t>assumption</a:t>
            </a:r>
            <a:r>
              <a:rPr lang="en" sz="1500">
                <a:latin typeface="Montserrat"/>
                <a:ea typeface="Montserrat"/>
                <a:cs typeface="Montserrat"/>
                <a:sym typeface="Montserrat"/>
              </a:rPr>
              <a:t>, not the absolute truth </a:t>
            </a:r>
            <a:endParaRPr sz="1500">
              <a:latin typeface="Montserrat"/>
              <a:ea typeface="Montserrat"/>
              <a:cs typeface="Montserrat"/>
              <a:sym typeface="Montserrat"/>
            </a:endParaRPr>
          </a:p>
          <a:p>
            <a:pPr indent="457200" lvl="0" marL="457200" rtl="0" algn="l">
              <a:lnSpc>
                <a:spcPct val="115000"/>
              </a:lnSpc>
              <a:spcBef>
                <a:spcPts val="2100"/>
              </a:spcBef>
              <a:spcAft>
                <a:spcPts val="0"/>
              </a:spcAft>
              <a:buNone/>
            </a:pPr>
            <a:r>
              <a:rPr b="1" lang="en" sz="1500">
                <a:latin typeface="Montserrat"/>
                <a:ea typeface="Montserrat"/>
                <a:cs typeface="Montserrat"/>
                <a:sym typeface="Montserrat"/>
              </a:rPr>
              <a:t>remember - We all have an innate need to ‘discover’ things</a:t>
            </a:r>
            <a:endParaRPr b="1" sz="1500">
              <a:latin typeface="Montserrat"/>
              <a:ea typeface="Montserrat"/>
              <a:cs typeface="Montserrat"/>
              <a:sym typeface="Montserrat"/>
            </a:endParaRPr>
          </a:p>
          <a:p>
            <a:pPr indent="0" lvl="0" marL="0" rtl="0" algn="l">
              <a:lnSpc>
                <a:spcPct val="115000"/>
              </a:lnSpc>
              <a:spcBef>
                <a:spcPts val="2100"/>
              </a:spcBef>
              <a:spcAft>
                <a:spcPts val="0"/>
              </a:spcAft>
              <a:buNone/>
            </a:pPr>
            <a:r>
              <a:rPr lang="en" sz="1500">
                <a:latin typeface="Montserrat"/>
                <a:ea typeface="Montserrat"/>
                <a:cs typeface="Montserrat"/>
                <a:sym typeface="Montserrat"/>
              </a:rPr>
              <a:t>2 -  Assume null until proven otherwise - through experimentation, analysis and method-critical review- eg t test</a:t>
            </a:r>
            <a:endParaRPr sz="1500">
              <a:latin typeface="Montserrat"/>
              <a:ea typeface="Montserrat"/>
              <a:cs typeface="Montserrat"/>
              <a:sym typeface="Montserrat"/>
            </a:endParaRPr>
          </a:p>
          <a:p>
            <a:pPr indent="0" lvl="0" marL="0" rtl="0" algn="l">
              <a:lnSpc>
                <a:spcPct val="115000"/>
              </a:lnSpc>
              <a:spcBef>
                <a:spcPts val="2100"/>
              </a:spcBef>
              <a:spcAft>
                <a:spcPts val="0"/>
              </a:spcAft>
              <a:buNone/>
            </a:pPr>
            <a:r>
              <a:rPr lang="en" sz="1500">
                <a:latin typeface="Montserrat"/>
                <a:ea typeface="Montserrat"/>
                <a:cs typeface="Montserrat"/>
                <a:sym typeface="Montserrat"/>
              </a:rPr>
              <a:t>3 -  Think about how much variation is natural in the population, include a confidence interval</a:t>
            </a:r>
            <a:endParaRPr sz="1500">
              <a:latin typeface="Montserrat"/>
              <a:ea typeface="Montserrat"/>
              <a:cs typeface="Montserrat"/>
              <a:sym typeface="Montserrat"/>
            </a:endParaRPr>
          </a:p>
          <a:p>
            <a:pPr indent="0" lvl="0" marL="0" rtl="0" algn="l">
              <a:lnSpc>
                <a:spcPct val="115000"/>
              </a:lnSpc>
              <a:spcBef>
                <a:spcPts val="2100"/>
              </a:spcBef>
              <a:spcAft>
                <a:spcPts val="0"/>
              </a:spcAft>
              <a:buNone/>
            </a:pPr>
            <a:r>
              <a:rPr lang="en" sz="1500">
                <a:latin typeface="Montserrat"/>
                <a:ea typeface="Montserrat"/>
                <a:cs typeface="Montserrat"/>
                <a:sym typeface="Montserrat"/>
              </a:rPr>
              <a:t>4 - Consider systematic bias, or that observations are not independent</a:t>
            </a:r>
            <a:endParaRPr sz="1300">
              <a:latin typeface="Roboto"/>
              <a:ea typeface="Roboto"/>
              <a:cs typeface="Roboto"/>
              <a:sym typeface="Roboto"/>
            </a:endParaRPr>
          </a:p>
        </p:txBody>
      </p:sp>
      <p:sp>
        <p:nvSpPr>
          <p:cNvPr id="278" name="Google Shape;278;p43"/>
          <p:cNvSpPr/>
          <p:nvPr/>
        </p:nvSpPr>
        <p:spPr>
          <a:xfrm>
            <a:off x="652000" y="269075"/>
            <a:ext cx="444900" cy="3621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77C0BC"/>
                </a:solidFill>
              </a:rPr>
              <a:t>5</a:t>
            </a:r>
            <a:endParaRPr sz="2100">
              <a:solidFill>
                <a:srgbClr val="77C0B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 name="Shape 73"/>
        <p:cNvGrpSpPr/>
        <p:nvPr/>
      </p:nvGrpSpPr>
      <p:grpSpPr>
        <a:xfrm>
          <a:off x="0" y="0"/>
          <a:ext cx="0" cy="0"/>
          <a:chOff x="0" y="0"/>
          <a:chExt cx="0" cy="0"/>
        </a:xfrm>
      </p:grpSpPr>
      <p:sp>
        <p:nvSpPr>
          <p:cNvPr id="74" name="Google Shape;74;p16"/>
          <p:cNvSpPr txBox="1"/>
          <p:nvPr/>
        </p:nvSpPr>
        <p:spPr>
          <a:xfrm>
            <a:off x="1034325" y="1043750"/>
            <a:ext cx="7485000" cy="62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600">
                <a:solidFill>
                  <a:srgbClr val="172B4D"/>
                </a:solidFill>
                <a:latin typeface="Montserrat"/>
                <a:ea typeface="Montserrat"/>
                <a:cs typeface="Montserrat"/>
                <a:sym typeface="Montserrat"/>
              </a:rPr>
              <a:t>Probability problems - True or False?</a:t>
            </a:r>
            <a:endParaRPr sz="1450">
              <a:solidFill>
                <a:srgbClr val="262626"/>
              </a:solidFill>
              <a:highlight>
                <a:srgbClr val="FFFFFF"/>
              </a:highlight>
              <a:latin typeface="Merriweather"/>
              <a:ea typeface="Merriweather"/>
              <a:cs typeface="Merriweather"/>
              <a:sym typeface="Merriweather"/>
            </a:endParaRPr>
          </a:p>
          <a:p>
            <a:pPr indent="0" lvl="0" marL="0" rtl="0" algn="l">
              <a:spcBef>
                <a:spcPts val="2100"/>
              </a:spcBef>
              <a:spcAft>
                <a:spcPts val="0"/>
              </a:spcAft>
              <a:buNone/>
            </a:pPr>
            <a:r>
              <a:t/>
            </a:r>
            <a:endParaRPr sz="2100">
              <a:solidFill>
                <a:srgbClr val="172B4D"/>
              </a:solidFill>
              <a:latin typeface="Merriweather"/>
              <a:ea typeface="Merriweather"/>
              <a:cs typeface="Merriweather"/>
              <a:sym typeface="Merriweather"/>
            </a:endParaRPr>
          </a:p>
        </p:txBody>
      </p:sp>
      <p:pic>
        <p:nvPicPr>
          <p:cNvPr id="75" name="Google Shape;75;p16"/>
          <p:cNvPicPr preferRelativeResize="0"/>
          <p:nvPr/>
        </p:nvPicPr>
        <p:blipFill>
          <a:blip r:embed="rId4">
            <a:alphaModFix/>
          </a:blip>
          <a:stretch>
            <a:fillRect/>
          </a:stretch>
        </p:blipFill>
        <p:spPr>
          <a:xfrm>
            <a:off x="587250" y="1735175"/>
            <a:ext cx="3608625" cy="2787925"/>
          </a:xfrm>
          <a:prstGeom prst="rect">
            <a:avLst/>
          </a:prstGeom>
          <a:noFill/>
          <a:ln>
            <a:noFill/>
          </a:ln>
        </p:spPr>
      </p:pic>
      <p:pic>
        <p:nvPicPr>
          <p:cNvPr id="76" name="Google Shape;76;p16"/>
          <p:cNvPicPr preferRelativeResize="0"/>
          <p:nvPr/>
        </p:nvPicPr>
        <p:blipFill>
          <a:blip r:embed="rId5">
            <a:alphaModFix/>
          </a:blip>
          <a:stretch>
            <a:fillRect/>
          </a:stretch>
        </p:blipFill>
        <p:spPr>
          <a:xfrm>
            <a:off x="4405725" y="1735175"/>
            <a:ext cx="3608625" cy="27545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17"/>
          <p:cNvSpPr txBox="1"/>
          <p:nvPr/>
        </p:nvSpPr>
        <p:spPr>
          <a:xfrm>
            <a:off x="1024600" y="631175"/>
            <a:ext cx="4252500" cy="388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600">
                <a:solidFill>
                  <a:srgbClr val="172B4D"/>
                </a:solidFill>
                <a:latin typeface="Montserrat"/>
                <a:ea typeface="Montserrat"/>
                <a:cs typeface="Montserrat"/>
                <a:sym typeface="Montserrat"/>
              </a:rPr>
              <a:t>Probability problems - IQ </a:t>
            </a:r>
            <a:endParaRPr sz="1450">
              <a:solidFill>
                <a:srgbClr val="262626"/>
              </a:solidFill>
              <a:highlight>
                <a:srgbClr val="FFFFFF"/>
              </a:highlight>
              <a:latin typeface="Merriweather"/>
              <a:ea typeface="Merriweather"/>
              <a:cs typeface="Merriweather"/>
              <a:sym typeface="Merriweather"/>
            </a:endParaRPr>
          </a:p>
          <a:p>
            <a:pPr indent="0" lvl="0" marL="0" rtl="0" algn="l">
              <a:spcBef>
                <a:spcPts val="2100"/>
              </a:spcBef>
              <a:spcAft>
                <a:spcPts val="0"/>
              </a:spcAft>
              <a:buNone/>
            </a:pPr>
            <a:r>
              <a:rPr lang="en" sz="1900">
                <a:solidFill>
                  <a:srgbClr val="172B4D"/>
                </a:solidFill>
                <a:latin typeface="Merriweather"/>
                <a:ea typeface="Merriweather"/>
                <a:cs typeface="Merriweather"/>
                <a:sym typeface="Merriweather"/>
              </a:rPr>
              <a:t>T</a:t>
            </a:r>
            <a:r>
              <a:rPr lang="en" sz="1750">
                <a:solidFill>
                  <a:srgbClr val="262626"/>
                </a:solidFill>
                <a:highlight>
                  <a:srgbClr val="FFFFFF"/>
                </a:highlight>
                <a:latin typeface="Merriweather"/>
                <a:ea typeface="Merriweather"/>
                <a:cs typeface="Merriweather"/>
                <a:sym typeface="Merriweather"/>
              </a:rPr>
              <a:t>he average IQ at a specific country is known to be 100. And for the purposes of assessing intelligence at a specific district, we draw a random sample of 50 persons. The first person in our sample happens to have an IQ of 150. </a:t>
            </a:r>
            <a:endParaRPr sz="1750">
              <a:solidFill>
                <a:srgbClr val="262626"/>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t/>
            </a:r>
            <a:endParaRPr sz="1950">
              <a:solidFill>
                <a:srgbClr val="262626"/>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rPr lang="en" sz="1950">
                <a:solidFill>
                  <a:srgbClr val="262626"/>
                </a:solidFill>
                <a:highlight>
                  <a:srgbClr val="FFFFFF"/>
                </a:highlight>
                <a:latin typeface="Merriweather"/>
                <a:ea typeface="Merriweather"/>
                <a:cs typeface="Merriweather"/>
                <a:sym typeface="Merriweather"/>
              </a:rPr>
              <a:t>What would you expect the mean IQ to be for the whole sample?</a:t>
            </a:r>
            <a:endParaRPr sz="2100">
              <a:solidFill>
                <a:srgbClr val="172B4D"/>
              </a:solidFill>
              <a:latin typeface="Merriweather"/>
              <a:ea typeface="Merriweather"/>
              <a:cs typeface="Merriweather"/>
              <a:sym typeface="Merriweather"/>
            </a:endParaRPr>
          </a:p>
        </p:txBody>
      </p:sp>
      <p:pic>
        <p:nvPicPr>
          <p:cNvPr id="82" name="Google Shape;82;p17"/>
          <p:cNvPicPr preferRelativeResize="0"/>
          <p:nvPr/>
        </p:nvPicPr>
        <p:blipFill>
          <a:blip r:embed="rId4">
            <a:alphaModFix/>
          </a:blip>
          <a:stretch>
            <a:fillRect/>
          </a:stretch>
        </p:blipFill>
        <p:spPr>
          <a:xfrm>
            <a:off x="5400150" y="1739476"/>
            <a:ext cx="3227125" cy="1815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8"/>
          <p:cNvSpPr txBox="1"/>
          <p:nvPr/>
        </p:nvSpPr>
        <p:spPr>
          <a:xfrm>
            <a:off x="4466225" y="540650"/>
            <a:ext cx="4053000" cy="37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172B4D"/>
                </a:solidFill>
                <a:latin typeface="Montserrat"/>
                <a:ea typeface="Montserrat"/>
                <a:cs typeface="Montserrat"/>
                <a:sym typeface="Montserrat"/>
              </a:rPr>
              <a:t>Gambler’s Fallacy</a:t>
            </a:r>
            <a:endParaRPr sz="1450">
              <a:solidFill>
                <a:srgbClr val="262626"/>
              </a:solidFill>
              <a:highlight>
                <a:srgbClr val="FFFFFF"/>
              </a:highlight>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lang="en" sz="1450">
                <a:solidFill>
                  <a:srgbClr val="262626"/>
                </a:solidFill>
                <a:highlight>
                  <a:srgbClr val="FFFFFF"/>
                </a:highlight>
                <a:latin typeface="Merriweather"/>
                <a:ea typeface="Merriweather"/>
                <a:cs typeface="Merriweather"/>
                <a:sym typeface="Merriweather"/>
              </a:rPr>
              <a:t>The gambler’s fallacy implies that when we come across a local imbalance, we expect that the future events will smoothen it out. We will act as if every segment of the random sequence must reflect the true proportion and, if the sequence has deviated from the population proportion, we expect the imbalance to soon be corrected.</a:t>
            </a:r>
            <a:endParaRPr sz="1450">
              <a:solidFill>
                <a:srgbClr val="262626"/>
              </a:solidFill>
              <a:highlight>
                <a:srgbClr val="FFFFFF"/>
              </a:highlight>
              <a:latin typeface="Merriweather"/>
              <a:ea typeface="Merriweather"/>
              <a:cs typeface="Merriweather"/>
              <a:sym typeface="Merriweather"/>
            </a:endParaRPr>
          </a:p>
          <a:p>
            <a:pPr indent="0" lvl="0" marL="0" rtl="0" algn="l">
              <a:lnSpc>
                <a:spcPct val="115000"/>
              </a:lnSpc>
              <a:spcBef>
                <a:spcPts val="2100"/>
              </a:spcBef>
              <a:spcAft>
                <a:spcPts val="0"/>
              </a:spcAft>
              <a:buNone/>
            </a:pPr>
            <a:r>
              <a:rPr lang="en" sz="1450" u="sng">
                <a:solidFill>
                  <a:srgbClr val="262626"/>
                </a:solidFill>
                <a:highlight>
                  <a:srgbClr val="FFFFFF"/>
                </a:highlight>
                <a:latin typeface="Merriweather"/>
                <a:ea typeface="Merriweather"/>
                <a:cs typeface="Merriweather"/>
                <a:sym typeface="Merriweather"/>
              </a:rPr>
              <a:t>In fact this is unreasonable – coins, unlike people, have no sense of equality and proportion</a:t>
            </a:r>
            <a:endParaRPr sz="1450" u="sng">
              <a:solidFill>
                <a:srgbClr val="262626"/>
              </a:solidFill>
              <a:highlight>
                <a:srgbClr val="FFFFFF"/>
              </a:highlight>
              <a:latin typeface="Merriweather"/>
              <a:ea typeface="Merriweather"/>
              <a:cs typeface="Merriweather"/>
              <a:sym typeface="Merriweather"/>
            </a:endParaRPr>
          </a:p>
          <a:p>
            <a:pPr indent="0" lvl="0" marL="0" rtl="0" algn="l">
              <a:spcBef>
                <a:spcPts val="2100"/>
              </a:spcBef>
              <a:spcAft>
                <a:spcPts val="0"/>
              </a:spcAft>
              <a:buNone/>
            </a:pPr>
            <a:r>
              <a:rPr lang="en" sz="1600">
                <a:solidFill>
                  <a:srgbClr val="172B4D"/>
                </a:solidFill>
                <a:latin typeface="Montserrat"/>
                <a:ea typeface="Montserrat"/>
                <a:cs typeface="Montserrat"/>
                <a:sym typeface="Montserrat"/>
              </a:rPr>
              <a:t> </a:t>
            </a:r>
            <a:endParaRPr sz="1600">
              <a:solidFill>
                <a:srgbClr val="172B4D"/>
              </a:solidFill>
              <a:latin typeface="Montserrat"/>
              <a:ea typeface="Montserrat"/>
              <a:cs typeface="Montserrat"/>
              <a:sym typeface="Montserrat"/>
            </a:endParaRPr>
          </a:p>
        </p:txBody>
      </p:sp>
      <p:pic>
        <p:nvPicPr>
          <p:cNvPr id="88" name="Google Shape;88;p18"/>
          <p:cNvPicPr preferRelativeResize="0"/>
          <p:nvPr/>
        </p:nvPicPr>
        <p:blipFill>
          <a:blip r:embed="rId4">
            <a:alphaModFix/>
          </a:blip>
          <a:stretch>
            <a:fillRect/>
          </a:stretch>
        </p:blipFill>
        <p:spPr>
          <a:xfrm>
            <a:off x="545350" y="1203600"/>
            <a:ext cx="3657600" cy="2571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9"/>
          <p:cNvSpPr txBox="1"/>
          <p:nvPr/>
        </p:nvSpPr>
        <p:spPr>
          <a:xfrm>
            <a:off x="599425" y="552400"/>
            <a:ext cx="4325400" cy="40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172B4D"/>
                </a:solidFill>
                <a:latin typeface="Montserrat"/>
                <a:ea typeface="Montserrat"/>
                <a:cs typeface="Montserrat"/>
                <a:sym typeface="Montserrat"/>
              </a:rPr>
              <a:t>Law of small numbers</a:t>
            </a:r>
            <a:endParaRPr sz="1450">
              <a:solidFill>
                <a:srgbClr val="262626"/>
              </a:solidFill>
              <a:highlight>
                <a:srgbClr val="FFFFFF"/>
              </a:highlight>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lang="en" sz="1450">
                <a:solidFill>
                  <a:srgbClr val="262626"/>
                </a:solidFill>
                <a:highlight>
                  <a:srgbClr val="FFFFFF"/>
                </a:highlight>
                <a:latin typeface="Merriweather"/>
                <a:ea typeface="Merriweather"/>
                <a:cs typeface="Merriweather"/>
                <a:sym typeface="Merriweather"/>
              </a:rPr>
              <a:t>We intuitively believe that inferences drawn from small sample sizes are highly representative of the populations from which they are drawn.</a:t>
            </a:r>
            <a:endParaRPr sz="1450">
              <a:solidFill>
                <a:srgbClr val="262626"/>
              </a:solidFill>
              <a:highlight>
                <a:srgbClr val="FFFFFF"/>
              </a:highlight>
              <a:latin typeface="Merriweather"/>
              <a:ea typeface="Merriweather"/>
              <a:cs typeface="Merriweather"/>
              <a:sym typeface="Merriweather"/>
            </a:endParaRPr>
          </a:p>
          <a:p>
            <a:pPr indent="-317500" lvl="0" marL="457200" rtl="0" algn="l">
              <a:spcBef>
                <a:spcPts val="2100"/>
              </a:spcBef>
              <a:spcAft>
                <a:spcPts val="0"/>
              </a:spcAft>
              <a:buSzPts val="1400"/>
              <a:buFont typeface="Merriweather"/>
              <a:buChar char="●"/>
            </a:pPr>
            <a:r>
              <a:rPr lang="en" sz="1600">
                <a:solidFill>
                  <a:srgbClr val="172B4D"/>
                </a:solidFill>
                <a:latin typeface="Merriweather"/>
                <a:ea typeface="Merriweather"/>
                <a:cs typeface="Merriweather"/>
                <a:sym typeface="Merriweather"/>
              </a:rPr>
              <a:t>W</a:t>
            </a:r>
            <a:r>
              <a:rPr lang="en" sz="1450">
                <a:solidFill>
                  <a:srgbClr val="262626"/>
                </a:solidFill>
                <a:highlight>
                  <a:srgbClr val="FFFFFF"/>
                </a:highlight>
                <a:latin typeface="Merriweather"/>
                <a:ea typeface="Merriweather"/>
                <a:cs typeface="Merriweather"/>
                <a:sym typeface="Merriweather"/>
              </a:rPr>
              <a:t>e have preconceived notions of what randomness looks like. </a:t>
            </a:r>
            <a:endParaRPr sz="1450">
              <a:solidFill>
                <a:srgbClr val="262626"/>
              </a:solidFill>
              <a:highlight>
                <a:srgbClr val="FFFFFF"/>
              </a:highlight>
              <a:latin typeface="Merriweather"/>
              <a:ea typeface="Merriweather"/>
              <a:cs typeface="Merriweather"/>
              <a:sym typeface="Merriweather"/>
            </a:endParaRPr>
          </a:p>
          <a:p>
            <a:pPr indent="-320675" lvl="0" marL="457200" rtl="0" algn="l">
              <a:spcBef>
                <a:spcPts val="0"/>
              </a:spcBef>
              <a:spcAft>
                <a:spcPts val="0"/>
              </a:spcAft>
              <a:buClr>
                <a:srgbClr val="262626"/>
              </a:buClr>
              <a:buSzPts val="1450"/>
              <a:buFont typeface="Merriweather"/>
              <a:buChar char="●"/>
            </a:pPr>
            <a:r>
              <a:rPr lang="en" sz="1450">
                <a:solidFill>
                  <a:srgbClr val="262626"/>
                </a:solidFill>
                <a:highlight>
                  <a:srgbClr val="FFFFFF"/>
                </a:highlight>
                <a:latin typeface="Merriweather"/>
                <a:ea typeface="Merriweather"/>
                <a:cs typeface="Merriweather"/>
                <a:sym typeface="Merriweather"/>
              </a:rPr>
              <a:t>We also have a tendency to believe in the self-correcting process in a random sample</a:t>
            </a:r>
            <a:endParaRPr sz="1450">
              <a:solidFill>
                <a:srgbClr val="262626"/>
              </a:solidFill>
              <a:highlight>
                <a:srgbClr val="FFFFFF"/>
              </a:highlight>
              <a:latin typeface="Merriweather"/>
              <a:ea typeface="Merriweather"/>
              <a:cs typeface="Merriweather"/>
              <a:sym typeface="Merriweather"/>
            </a:endParaRPr>
          </a:p>
          <a:p>
            <a:pPr indent="-320675" lvl="0" marL="457200" rtl="0" algn="l">
              <a:spcBef>
                <a:spcPts val="0"/>
              </a:spcBef>
              <a:spcAft>
                <a:spcPts val="0"/>
              </a:spcAft>
              <a:buClr>
                <a:srgbClr val="262626"/>
              </a:buClr>
              <a:buSzPts val="1450"/>
              <a:buFont typeface="Merriweather"/>
              <a:buChar char="●"/>
            </a:pPr>
            <a:r>
              <a:rPr lang="en" sz="1450">
                <a:solidFill>
                  <a:srgbClr val="262626"/>
                </a:solidFill>
                <a:highlight>
                  <a:srgbClr val="FFFFFF"/>
                </a:highlight>
                <a:latin typeface="Merriweather"/>
                <a:ea typeface="Merriweather"/>
                <a:cs typeface="Merriweather"/>
                <a:sym typeface="Merriweather"/>
              </a:rPr>
              <a:t>This generates expectations about sample characteristics and representativeness, which are not necessarily true. </a:t>
            </a:r>
            <a:endParaRPr sz="1450">
              <a:solidFill>
                <a:srgbClr val="262626"/>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t/>
            </a:r>
            <a:endParaRPr sz="1600">
              <a:solidFill>
                <a:srgbClr val="172B4D"/>
              </a:solidFill>
              <a:latin typeface="Merriweather"/>
              <a:ea typeface="Merriweather"/>
              <a:cs typeface="Merriweather"/>
              <a:sym typeface="Merriweather"/>
            </a:endParaRPr>
          </a:p>
        </p:txBody>
      </p:sp>
      <p:pic>
        <p:nvPicPr>
          <p:cNvPr id="94" name="Google Shape;94;p19"/>
          <p:cNvPicPr preferRelativeResize="0"/>
          <p:nvPr/>
        </p:nvPicPr>
        <p:blipFill>
          <a:blip r:embed="rId4">
            <a:alphaModFix/>
          </a:blip>
          <a:stretch>
            <a:fillRect/>
          </a:stretch>
        </p:blipFill>
        <p:spPr>
          <a:xfrm>
            <a:off x="4924825" y="1626626"/>
            <a:ext cx="3526750" cy="2185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0"/>
          <p:cNvSpPr txBox="1"/>
          <p:nvPr/>
        </p:nvSpPr>
        <p:spPr>
          <a:xfrm>
            <a:off x="1034325" y="1043750"/>
            <a:ext cx="7146000" cy="3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172B4D"/>
                </a:solidFill>
                <a:latin typeface="Montserrat"/>
                <a:ea typeface="Montserrat"/>
                <a:cs typeface="Montserrat"/>
                <a:sym typeface="Montserrat"/>
              </a:rPr>
              <a:t>Conditional Probability problem</a:t>
            </a:r>
            <a:r>
              <a:rPr lang="en" sz="1600">
                <a:solidFill>
                  <a:srgbClr val="172B4D"/>
                </a:solidFill>
                <a:latin typeface="Montserrat"/>
                <a:ea typeface="Montserrat"/>
                <a:cs typeface="Montserrat"/>
                <a:sym typeface="Montserrat"/>
              </a:rPr>
              <a:t>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172B4D"/>
              </a:solidFill>
              <a:latin typeface="Montserrat"/>
              <a:ea typeface="Montserrat"/>
              <a:cs typeface="Montserrat"/>
              <a:sym typeface="Montserrat"/>
            </a:endParaRPr>
          </a:p>
          <a:p>
            <a:pPr indent="0" lvl="0" marL="0" rtl="0" algn="l">
              <a:spcBef>
                <a:spcPts val="0"/>
              </a:spcBef>
              <a:spcAft>
                <a:spcPts val="0"/>
              </a:spcAft>
              <a:buNone/>
            </a:pPr>
            <a:r>
              <a:rPr lang="en" sz="1700">
                <a:solidFill>
                  <a:srgbClr val="172B4D"/>
                </a:solidFill>
                <a:latin typeface="Merriweather"/>
                <a:ea typeface="Merriweather"/>
                <a:cs typeface="Merriweather"/>
                <a:sym typeface="Merriweather"/>
              </a:rPr>
              <a:t>When screening for breast cancer, mammography is roughly 90% accurate ( 90% of the women with cancer and 90% of the women without cancer will be correctly classified. </a:t>
            </a:r>
            <a:endParaRPr sz="1700">
              <a:solidFill>
                <a:srgbClr val="172B4D"/>
              </a:solidFill>
              <a:latin typeface="Merriweather"/>
              <a:ea typeface="Merriweather"/>
              <a:cs typeface="Merriweather"/>
              <a:sym typeface="Merriweather"/>
            </a:endParaRPr>
          </a:p>
          <a:p>
            <a:pPr indent="0" lvl="0" marL="0" rtl="0" algn="l">
              <a:spcBef>
                <a:spcPts val="0"/>
              </a:spcBef>
              <a:spcAft>
                <a:spcPts val="0"/>
              </a:spcAft>
              <a:buNone/>
            </a:pPr>
            <a:r>
              <a:t/>
            </a:r>
            <a:endParaRPr sz="1700">
              <a:solidFill>
                <a:srgbClr val="172B4D"/>
              </a:solidFill>
              <a:latin typeface="Merriweather"/>
              <a:ea typeface="Merriweather"/>
              <a:cs typeface="Merriweather"/>
              <a:sym typeface="Merriweather"/>
            </a:endParaRPr>
          </a:p>
          <a:p>
            <a:pPr indent="0" lvl="0" marL="0" rtl="0" algn="l">
              <a:spcBef>
                <a:spcPts val="0"/>
              </a:spcBef>
              <a:spcAft>
                <a:spcPts val="0"/>
              </a:spcAft>
              <a:buNone/>
            </a:pPr>
            <a:r>
              <a:rPr lang="en" sz="1700">
                <a:solidFill>
                  <a:srgbClr val="172B4D"/>
                </a:solidFill>
                <a:latin typeface="Merriweather"/>
                <a:ea typeface="Merriweather"/>
                <a:cs typeface="Merriweather"/>
                <a:sym typeface="Merriweather"/>
              </a:rPr>
              <a:t>Suppose 1% of women have breast cancer. </a:t>
            </a:r>
            <a:endParaRPr sz="1700">
              <a:solidFill>
                <a:srgbClr val="172B4D"/>
              </a:solidFill>
              <a:latin typeface="Merriweather"/>
              <a:ea typeface="Merriweather"/>
              <a:cs typeface="Merriweather"/>
              <a:sym typeface="Merriweather"/>
            </a:endParaRPr>
          </a:p>
          <a:p>
            <a:pPr indent="0" lvl="0" marL="0" rtl="0" algn="l">
              <a:spcBef>
                <a:spcPts val="0"/>
              </a:spcBef>
              <a:spcAft>
                <a:spcPts val="0"/>
              </a:spcAft>
              <a:buNone/>
            </a:pPr>
            <a:r>
              <a:t/>
            </a:r>
            <a:endParaRPr sz="1700">
              <a:solidFill>
                <a:srgbClr val="172B4D"/>
              </a:solidFill>
              <a:latin typeface="Merriweather"/>
              <a:ea typeface="Merriweather"/>
              <a:cs typeface="Merriweather"/>
              <a:sym typeface="Merriweather"/>
            </a:endParaRPr>
          </a:p>
          <a:p>
            <a:pPr indent="0" lvl="0" marL="0" rtl="0" algn="l">
              <a:spcBef>
                <a:spcPts val="0"/>
              </a:spcBef>
              <a:spcAft>
                <a:spcPts val="0"/>
              </a:spcAft>
              <a:buNone/>
            </a:pPr>
            <a:r>
              <a:rPr lang="en" sz="1700">
                <a:solidFill>
                  <a:srgbClr val="172B4D"/>
                </a:solidFill>
                <a:latin typeface="Merriweather"/>
                <a:ea typeface="Merriweather"/>
                <a:cs typeface="Merriweather"/>
                <a:sym typeface="Merriweather"/>
              </a:rPr>
              <a:t>How do we work out the probability that a woman who has a positive mammogram test really has breast cancer?</a:t>
            </a:r>
            <a:r>
              <a:rPr lang="en" sz="1600">
                <a:solidFill>
                  <a:srgbClr val="172B4D"/>
                </a:solidFill>
                <a:latin typeface="Montserrat"/>
                <a:ea typeface="Montserrat"/>
                <a:cs typeface="Montserrat"/>
                <a:sym typeface="Montserrat"/>
              </a:rPr>
              <a:t> </a:t>
            </a:r>
            <a:endParaRPr sz="1600">
              <a:solidFill>
                <a:srgbClr val="172B4D"/>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cxnSp>
        <p:nvCxnSpPr>
          <p:cNvPr id="104" name="Google Shape;104;p21"/>
          <p:cNvCxnSpPr>
            <a:stCxn id="105" idx="6"/>
            <a:endCxn id="106" idx="2"/>
          </p:cNvCxnSpPr>
          <p:nvPr/>
        </p:nvCxnSpPr>
        <p:spPr>
          <a:xfrm>
            <a:off x="2195625" y="2759800"/>
            <a:ext cx="702300" cy="936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107" name="Google Shape;107;p21"/>
          <p:cNvCxnSpPr>
            <a:stCxn id="105" idx="6"/>
            <a:endCxn id="108" idx="2"/>
          </p:cNvCxnSpPr>
          <p:nvPr/>
        </p:nvCxnSpPr>
        <p:spPr>
          <a:xfrm flipH="1" rot="10800000">
            <a:off x="2195625" y="1823800"/>
            <a:ext cx="702300" cy="936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109" name="Google Shape;109;p21"/>
          <p:cNvCxnSpPr>
            <a:stCxn id="110" idx="3"/>
            <a:endCxn id="111" idx="2"/>
          </p:cNvCxnSpPr>
          <p:nvPr/>
        </p:nvCxnSpPr>
        <p:spPr>
          <a:xfrm flipH="1" rot="10800000">
            <a:off x="4254150" y="1366600"/>
            <a:ext cx="586200" cy="457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12" name="Google Shape;112;p21"/>
          <p:cNvCxnSpPr>
            <a:stCxn id="110" idx="3"/>
            <a:endCxn id="113" idx="2"/>
          </p:cNvCxnSpPr>
          <p:nvPr/>
        </p:nvCxnSpPr>
        <p:spPr>
          <a:xfrm>
            <a:off x="4254150" y="1823800"/>
            <a:ext cx="586200" cy="4425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14" name="Google Shape;114;p21"/>
          <p:cNvCxnSpPr>
            <a:stCxn id="115" idx="3"/>
            <a:endCxn id="116" idx="2"/>
          </p:cNvCxnSpPr>
          <p:nvPr/>
        </p:nvCxnSpPr>
        <p:spPr>
          <a:xfrm flipH="1" rot="10800000">
            <a:off x="4254150" y="3238600"/>
            <a:ext cx="586200" cy="457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17" name="Google Shape;117;p21"/>
          <p:cNvCxnSpPr>
            <a:stCxn id="115" idx="3"/>
            <a:endCxn id="118" idx="2"/>
          </p:cNvCxnSpPr>
          <p:nvPr/>
        </p:nvCxnSpPr>
        <p:spPr>
          <a:xfrm>
            <a:off x="4254150" y="3695800"/>
            <a:ext cx="586200" cy="457200"/>
          </a:xfrm>
          <a:prstGeom prst="bentConnector3">
            <a:avLst>
              <a:gd fmla="val 50000" name="adj1"/>
            </a:avLst>
          </a:prstGeom>
          <a:noFill/>
          <a:ln cap="flat" cmpd="sng" w="9525">
            <a:solidFill>
              <a:srgbClr val="C2C2C2"/>
            </a:solidFill>
            <a:prstDash val="solid"/>
            <a:round/>
            <a:headEnd len="sm" w="sm" type="none"/>
            <a:tailEnd len="sm" w="sm" type="none"/>
          </a:ln>
        </p:spPr>
      </p:cxnSp>
      <p:grpSp>
        <p:nvGrpSpPr>
          <p:cNvPr id="119" name="Google Shape;119;p21"/>
          <p:cNvGrpSpPr/>
          <p:nvPr/>
        </p:nvGrpSpPr>
        <p:grpSpPr>
          <a:xfrm>
            <a:off x="4840350" y="1207000"/>
            <a:ext cx="1356300" cy="319200"/>
            <a:chOff x="5592550" y="1018950"/>
            <a:chExt cx="1356300" cy="319200"/>
          </a:xfrm>
        </p:grpSpPr>
        <p:sp>
          <p:nvSpPr>
            <p:cNvPr id="120" name="Google Shape;120;p21"/>
            <p:cNvSpPr/>
            <p:nvPr/>
          </p:nvSpPr>
          <p:spPr>
            <a:xfrm>
              <a:off x="5766550" y="10189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9</a:t>
              </a:r>
              <a:endParaRPr sz="1100">
                <a:solidFill>
                  <a:srgbClr val="3D3D3D"/>
                </a:solidFill>
                <a:latin typeface="Roboto"/>
                <a:ea typeface="Roboto"/>
                <a:cs typeface="Roboto"/>
                <a:sym typeface="Roboto"/>
              </a:endParaRPr>
            </a:p>
          </p:txBody>
        </p:sp>
        <p:sp>
          <p:nvSpPr>
            <p:cNvPr id="111" name="Google Shape;111;p21"/>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21"/>
          <p:cNvGrpSpPr/>
          <p:nvPr/>
        </p:nvGrpSpPr>
        <p:grpSpPr>
          <a:xfrm>
            <a:off x="2897850" y="1664200"/>
            <a:ext cx="1356300" cy="319200"/>
            <a:chOff x="3650050" y="1476150"/>
            <a:chExt cx="1356300" cy="319200"/>
          </a:xfrm>
        </p:grpSpPr>
        <p:sp>
          <p:nvSpPr>
            <p:cNvPr id="110" name="Google Shape;110;p21"/>
            <p:cNvSpPr/>
            <p:nvPr/>
          </p:nvSpPr>
          <p:spPr>
            <a:xfrm>
              <a:off x="3824050" y="1476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10</a:t>
              </a:r>
              <a:endParaRPr sz="1100">
                <a:solidFill>
                  <a:srgbClr val="3D3D3D"/>
                </a:solidFill>
                <a:latin typeface="Roboto"/>
                <a:ea typeface="Roboto"/>
                <a:cs typeface="Roboto"/>
                <a:sym typeface="Roboto"/>
              </a:endParaRPr>
            </a:p>
          </p:txBody>
        </p:sp>
        <p:sp>
          <p:nvSpPr>
            <p:cNvPr id="108" name="Google Shape;108;p21"/>
            <p:cNvSpPr/>
            <p:nvPr/>
          </p:nvSpPr>
          <p:spPr>
            <a:xfrm>
              <a:off x="3650050"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21"/>
          <p:cNvGrpSpPr/>
          <p:nvPr/>
        </p:nvGrpSpPr>
        <p:grpSpPr>
          <a:xfrm>
            <a:off x="833350" y="2600200"/>
            <a:ext cx="1362275" cy="319200"/>
            <a:chOff x="1596750" y="2412150"/>
            <a:chExt cx="1362275" cy="319200"/>
          </a:xfrm>
        </p:grpSpPr>
        <p:sp>
          <p:nvSpPr>
            <p:cNvPr id="123" name="Google Shape;123;p21"/>
            <p:cNvSpPr/>
            <p:nvPr/>
          </p:nvSpPr>
          <p:spPr>
            <a:xfrm>
              <a:off x="1596750" y="2412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3D3D3D"/>
                  </a:solidFill>
                  <a:latin typeface="Roboto"/>
                  <a:ea typeface="Roboto"/>
                  <a:cs typeface="Roboto"/>
                  <a:sym typeface="Roboto"/>
                </a:rPr>
                <a:t>1000 </a:t>
              </a:r>
              <a:r>
                <a:rPr lang="en" sz="1100">
                  <a:solidFill>
                    <a:srgbClr val="3D3D3D"/>
                  </a:solidFill>
                  <a:latin typeface="Roboto"/>
                  <a:ea typeface="Roboto"/>
                  <a:cs typeface="Roboto"/>
                  <a:sym typeface="Roboto"/>
                </a:rPr>
                <a:t>women</a:t>
              </a:r>
              <a:endParaRPr sz="1100">
                <a:solidFill>
                  <a:srgbClr val="3D3D3D"/>
                </a:solidFill>
                <a:latin typeface="Roboto"/>
                <a:ea typeface="Roboto"/>
                <a:cs typeface="Roboto"/>
                <a:sym typeface="Roboto"/>
              </a:endParaRPr>
            </a:p>
          </p:txBody>
        </p:sp>
        <p:sp>
          <p:nvSpPr>
            <p:cNvPr id="105" name="Google Shape;105;p21"/>
            <p:cNvSpPr/>
            <p:nvPr/>
          </p:nvSpPr>
          <p:spPr>
            <a:xfrm>
              <a:off x="2785025" y="2484750"/>
              <a:ext cx="174000" cy="1740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21"/>
          <p:cNvGrpSpPr/>
          <p:nvPr/>
        </p:nvGrpSpPr>
        <p:grpSpPr>
          <a:xfrm>
            <a:off x="2897850" y="3536200"/>
            <a:ext cx="1356300" cy="319200"/>
            <a:chOff x="3650050" y="3348150"/>
            <a:chExt cx="1356300" cy="319200"/>
          </a:xfrm>
        </p:grpSpPr>
        <p:sp>
          <p:nvSpPr>
            <p:cNvPr id="115" name="Google Shape;115;p21"/>
            <p:cNvSpPr/>
            <p:nvPr/>
          </p:nvSpPr>
          <p:spPr>
            <a:xfrm>
              <a:off x="3824050" y="3348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990</a:t>
              </a:r>
              <a:endParaRPr sz="1100">
                <a:solidFill>
                  <a:srgbClr val="3D3D3D"/>
                </a:solidFill>
                <a:latin typeface="Roboto"/>
                <a:ea typeface="Roboto"/>
                <a:cs typeface="Roboto"/>
                <a:sym typeface="Roboto"/>
              </a:endParaRPr>
            </a:p>
          </p:txBody>
        </p:sp>
        <p:sp>
          <p:nvSpPr>
            <p:cNvPr id="106" name="Google Shape;106;p21"/>
            <p:cNvSpPr/>
            <p:nvPr/>
          </p:nvSpPr>
          <p:spPr>
            <a:xfrm>
              <a:off x="3650050" y="3420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21"/>
          <p:cNvGrpSpPr/>
          <p:nvPr/>
        </p:nvGrpSpPr>
        <p:grpSpPr>
          <a:xfrm>
            <a:off x="4840350" y="2121400"/>
            <a:ext cx="1356300" cy="319200"/>
            <a:chOff x="5592550" y="1933350"/>
            <a:chExt cx="1356300" cy="319200"/>
          </a:xfrm>
        </p:grpSpPr>
        <p:sp>
          <p:nvSpPr>
            <p:cNvPr id="126" name="Google Shape;126;p21"/>
            <p:cNvSpPr/>
            <p:nvPr/>
          </p:nvSpPr>
          <p:spPr>
            <a:xfrm>
              <a:off x="5766550" y="19333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1</a:t>
              </a:r>
              <a:endParaRPr sz="1100">
                <a:solidFill>
                  <a:srgbClr val="3D3D3D"/>
                </a:solidFill>
                <a:latin typeface="Roboto"/>
                <a:ea typeface="Roboto"/>
                <a:cs typeface="Roboto"/>
                <a:sym typeface="Roboto"/>
              </a:endParaRPr>
            </a:p>
          </p:txBody>
        </p:sp>
        <p:sp>
          <p:nvSpPr>
            <p:cNvPr id="113" name="Google Shape;113;p21"/>
            <p:cNvSpPr/>
            <p:nvPr/>
          </p:nvSpPr>
          <p:spPr>
            <a:xfrm>
              <a:off x="5592550" y="19912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21"/>
          <p:cNvGrpSpPr/>
          <p:nvPr/>
        </p:nvGrpSpPr>
        <p:grpSpPr>
          <a:xfrm>
            <a:off x="4840350" y="3079000"/>
            <a:ext cx="1356300" cy="319200"/>
            <a:chOff x="5592550" y="2890950"/>
            <a:chExt cx="1356300" cy="319200"/>
          </a:xfrm>
        </p:grpSpPr>
        <p:sp>
          <p:nvSpPr>
            <p:cNvPr id="128" name="Google Shape;128;p21"/>
            <p:cNvSpPr/>
            <p:nvPr/>
          </p:nvSpPr>
          <p:spPr>
            <a:xfrm>
              <a:off x="5766550" y="28909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99</a:t>
              </a:r>
              <a:endParaRPr sz="1100">
                <a:solidFill>
                  <a:srgbClr val="3D3D3D"/>
                </a:solidFill>
                <a:latin typeface="Roboto"/>
                <a:ea typeface="Roboto"/>
                <a:cs typeface="Roboto"/>
                <a:sym typeface="Roboto"/>
              </a:endParaRPr>
            </a:p>
          </p:txBody>
        </p:sp>
        <p:sp>
          <p:nvSpPr>
            <p:cNvPr id="116" name="Google Shape;116;p21"/>
            <p:cNvSpPr/>
            <p:nvPr/>
          </p:nvSpPr>
          <p:spPr>
            <a:xfrm>
              <a:off x="5592550" y="2963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21"/>
          <p:cNvGrpSpPr/>
          <p:nvPr/>
        </p:nvGrpSpPr>
        <p:grpSpPr>
          <a:xfrm>
            <a:off x="4840350" y="3993400"/>
            <a:ext cx="1356300" cy="319200"/>
            <a:chOff x="5592550" y="3805350"/>
            <a:chExt cx="1356300" cy="319200"/>
          </a:xfrm>
        </p:grpSpPr>
        <p:sp>
          <p:nvSpPr>
            <p:cNvPr id="130" name="Google Shape;130;p21"/>
            <p:cNvSpPr/>
            <p:nvPr/>
          </p:nvSpPr>
          <p:spPr>
            <a:xfrm>
              <a:off x="5766550" y="38053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891</a:t>
              </a:r>
              <a:endParaRPr sz="1100">
                <a:solidFill>
                  <a:srgbClr val="3D3D3D"/>
                </a:solidFill>
                <a:latin typeface="Roboto"/>
                <a:ea typeface="Roboto"/>
                <a:cs typeface="Roboto"/>
                <a:sym typeface="Roboto"/>
              </a:endParaRPr>
            </a:p>
          </p:txBody>
        </p:sp>
        <p:sp>
          <p:nvSpPr>
            <p:cNvPr id="118" name="Google Shape;118;p21"/>
            <p:cNvSpPr/>
            <p:nvPr/>
          </p:nvSpPr>
          <p:spPr>
            <a:xfrm>
              <a:off x="5592550" y="38779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21"/>
          <p:cNvSpPr txBox="1"/>
          <p:nvPr/>
        </p:nvSpPr>
        <p:spPr>
          <a:xfrm>
            <a:off x="1579775" y="1366600"/>
            <a:ext cx="14388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72B4D"/>
                </a:solidFill>
              </a:rPr>
              <a:t>True state</a:t>
            </a:r>
            <a:endParaRPr sz="1100">
              <a:solidFill>
                <a:srgbClr val="172B4D"/>
              </a:solidFill>
            </a:endParaRPr>
          </a:p>
        </p:txBody>
      </p:sp>
      <p:sp>
        <p:nvSpPr>
          <p:cNvPr id="132" name="Google Shape;132;p21"/>
          <p:cNvSpPr txBox="1"/>
          <p:nvPr/>
        </p:nvSpPr>
        <p:spPr>
          <a:xfrm>
            <a:off x="2165925" y="2140300"/>
            <a:ext cx="7617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cancer</a:t>
            </a:r>
            <a:endParaRPr sz="1100"/>
          </a:p>
        </p:txBody>
      </p:sp>
      <p:sp>
        <p:nvSpPr>
          <p:cNvPr id="133" name="Google Shape;133;p21"/>
          <p:cNvSpPr txBox="1"/>
          <p:nvPr/>
        </p:nvSpPr>
        <p:spPr>
          <a:xfrm>
            <a:off x="4078650" y="1366600"/>
            <a:ext cx="7617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positive</a:t>
            </a:r>
            <a:endParaRPr sz="1100"/>
          </a:p>
        </p:txBody>
      </p:sp>
      <p:sp>
        <p:nvSpPr>
          <p:cNvPr id="134" name="Google Shape;134;p21"/>
          <p:cNvSpPr txBox="1"/>
          <p:nvPr/>
        </p:nvSpPr>
        <p:spPr>
          <a:xfrm>
            <a:off x="4078650" y="1962550"/>
            <a:ext cx="7617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negative</a:t>
            </a:r>
            <a:endParaRPr sz="1100"/>
          </a:p>
        </p:txBody>
      </p:sp>
      <p:sp>
        <p:nvSpPr>
          <p:cNvPr id="135" name="Google Shape;135;p21"/>
          <p:cNvSpPr txBox="1"/>
          <p:nvPr/>
        </p:nvSpPr>
        <p:spPr>
          <a:xfrm>
            <a:off x="4078650" y="3316950"/>
            <a:ext cx="7617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positive</a:t>
            </a:r>
            <a:endParaRPr sz="1100"/>
          </a:p>
        </p:txBody>
      </p:sp>
      <p:sp>
        <p:nvSpPr>
          <p:cNvPr id="136" name="Google Shape;136;p21"/>
          <p:cNvSpPr txBox="1"/>
          <p:nvPr/>
        </p:nvSpPr>
        <p:spPr>
          <a:xfrm>
            <a:off x="4078650" y="3841900"/>
            <a:ext cx="7617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negative</a:t>
            </a:r>
            <a:endParaRPr sz="1100"/>
          </a:p>
        </p:txBody>
      </p:sp>
      <p:sp>
        <p:nvSpPr>
          <p:cNvPr id="137" name="Google Shape;137;p21"/>
          <p:cNvSpPr txBox="1"/>
          <p:nvPr/>
        </p:nvSpPr>
        <p:spPr>
          <a:xfrm>
            <a:off x="2165925" y="3145300"/>
            <a:ext cx="8526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No cancer</a:t>
            </a:r>
            <a:endParaRPr sz="1100"/>
          </a:p>
        </p:txBody>
      </p:sp>
      <p:sp>
        <p:nvSpPr>
          <p:cNvPr id="138" name="Google Shape;138;p21"/>
          <p:cNvSpPr txBox="1"/>
          <p:nvPr/>
        </p:nvSpPr>
        <p:spPr>
          <a:xfrm>
            <a:off x="3941900" y="691900"/>
            <a:ext cx="14388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72B4D"/>
                </a:solidFill>
              </a:rPr>
              <a:t>Mammogram</a:t>
            </a:r>
            <a:endParaRPr sz="1100">
              <a:solidFill>
                <a:srgbClr val="172B4D"/>
              </a:solidFill>
            </a:endParaRPr>
          </a:p>
        </p:txBody>
      </p:sp>
      <p:sp>
        <p:nvSpPr>
          <p:cNvPr id="139" name="Google Shape;139;p21"/>
          <p:cNvSpPr txBox="1"/>
          <p:nvPr/>
        </p:nvSpPr>
        <p:spPr>
          <a:xfrm>
            <a:off x="7155775" y="2331975"/>
            <a:ext cx="1034400" cy="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txBox="1"/>
          <p:nvPr/>
        </p:nvSpPr>
        <p:spPr>
          <a:xfrm>
            <a:off x="6263475" y="622200"/>
            <a:ext cx="2436900" cy="13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rPr>
              <a:t>Given that there 10/1000 women have cancer, </a:t>
            </a:r>
            <a:r>
              <a:rPr lang="en">
                <a:solidFill>
                  <a:srgbClr val="980000"/>
                </a:solidFill>
              </a:rPr>
              <a:t>there's</a:t>
            </a:r>
            <a:r>
              <a:rPr lang="en">
                <a:solidFill>
                  <a:srgbClr val="980000"/>
                </a:solidFill>
              </a:rPr>
              <a:t> a 8% chance it will be correctly screened with a mammogram</a:t>
            </a:r>
            <a:endParaRPr u="sng">
              <a:solidFill>
                <a:srgbClr val="351C75"/>
              </a:solidFill>
            </a:endParaRPr>
          </a:p>
        </p:txBody>
      </p:sp>
      <p:sp>
        <p:nvSpPr>
          <p:cNvPr id="141" name="Google Shape;141;p21"/>
          <p:cNvSpPr txBox="1"/>
          <p:nvPr/>
        </p:nvSpPr>
        <p:spPr>
          <a:xfrm>
            <a:off x="6417250" y="1952250"/>
            <a:ext cx="24369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351C75"/>
              </a:buClr>
              <a:buSzPts val="1400"/>
              <a:buChar char="-"/>
            </a:pPr>
            <a:r>
              <a:rPr lang="en">
                <a:solidFill>
                  <a:srgbClr val="351C75"/>
                </a:solidFill>
              </a:rPr>
              <a:t>Hypothetical sample</a:t>
            </a:r>
            <a:endParaRPr>
              <a:solidFill>
                <a:srgbClr val="351C75"/>
              </a:solidFill>
            </a:endParaRPr>
          </a:p>
          <a:p>
            <a:pPr indent="-317500" lvl="0" marL="457200" rtl="0" algn="l">
              <a:spcBef>
                <a:spcPts val="0"/>
              </a:spcBef>
              <a:spcAft>
                <a:spcPts val="0"/>
              </a:spcAft>
              <a:buClr>
                <a:srgbClr val="351C75"/>
              </a:buClr>
              <a:buSzPts val="1400"/>
              <a:buChar char="-"/>
            </a:pPr>
            <a:r>
              <a:rPr lang="en">
                <a:solidFill>
                  <a:srgbClr val="351C75"/>
                </a:solidFill>
              </a:rPr>
              <a:t>Not everyone who has cancer goes for a mammogram</a:t>
            </a:r>
            <a:endParaRPr>
              <a:solidFill>
                <a:srgbClr val="351C75"/>
              </a:solidFill>
            </a:endParaRPr>
          </a:p>
          <a:p>
            <a:pPr indent="-317500" lvl="0" marL="457200" rtl="0" algn="l">
              <a:spcBef>
                <a:spcPts val="0"/>
              </a:spcBef>
              <a:spcAft>
                <a:spcPts val="0"/>
              </a:spcAft>
              <a:buClr>
                <a:srgbClr val="351C75"/>
              </a:buClr>
              <a:buSzPts val="1400"/>
              <a:buChar char="-"/>
            </a:pPr>
            <a:r>
              <a:rPr lang="en">
                <a:solidFill>
                  <a:srgbClr val="351C75"/>
                </a:solidFill>
              </a:rPr>
              <a:t>Based on estimates - across ? - where is it 90% ?</a:t>
            </a:r>
            <a:endParaRPr>
              <a:solidFill>
                <a:srgbClr val="351C75"/>
              </a:solidFill>
            </a:endParaRPr>
          </a:p>
          <a:p>
            <a:pPr indent="-317500" lvl="0" marL="457200" rtl="0" algn="l">
              <a:spcBef>
                <a:spcPts val="0"/>
              </a:spcBef>
              <a:spcAft>
                <a:spcPts val="0"/>
              </a:spcAft>
              <a:buClr>
                <a:srgbClr val="351C75"/>
              </a:buClr>
              <a:buSzPts val="1400"/>
              <a:buChar char="-"/>
            </a:pPr>
            <a:r>
              <a:rPr lang="en">
                <a:solidFill>
                  <a:srgbClr val="351C75"/>
                </a:solidFill>
              </a:rPr>
              <a:t>Under what conditions </a:t>
            </a:r>
            <a:endParaRPr>
              <a:solidFill>
                <a:srgbClr val="351C75"/>
              </a:solidFill>
            </a:endParaRPr>
          </a:p>
          <a:p>
            <a:pPr indent="0" lvl="0" marL="0" rtl="0" algn="l">
              <a:spcBef>
                <a:spcPts val="0"/>
              </a:spcBef>
              <a:spcAft>
                <a:spcPts val="0"/>
              </a:spcAft>
              <a:buClr>
                <a:schemeClr val="dk1"/>
              </a:buClr>
              <a:buSzPts val="1100"/>
              <a:buFont typeface="Arial"/>
              <a:buNone/>
            </a:pPr>
            <a:r>
              <a:rPr lang="en" u="sng">
                <a:solidFill>
                  <a:srgbClr val="351C75"/>
                </a:solidFill>
              </a:rPr>
              <a:t>Assumes all things being equal </a:t>
            </a:r>
            <a:endParaRPr u="sng">
              <a:solidFill>
                <a:srgbClr val="351C75"/>
              </a:solidFill>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